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72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79" r:id="rId12"/>
    <p:sldId id="282" r:id="rId13"/>
    <p:sldId id="281" r:id="rId14"/>
    <p:sldId id="296" r:id="rId15"/>
    <p:sldId id="283" r:id="rId16"/>
    <p:sldId id="284" r:id="rId17"/>
    <p:sldId id="285" r:id="rId18"/>
    <p:sldId id="286" r:id="rId19"/>
    <p:sldId id="287" r:id="rId20"/>
    <p:sldId id="288" r:id="rId21"/>
    <p:sldId id="290" r:id="rId22"/>
    <p:sldId id="294" r:id="rId23"/>
    <p:sldId id="297" r:id="rId24"/>
    <p:sldId id="299" r:id="rId25"/>
    <p:sldId id="301" r:id="rId26"/>
    <p:sldId id="303" r:id="rId27"/>
    <p:sldId id="306" r:id="rId28"/>
    <p:sldId id="310" r:id="rId29"/>
    <p:sldId id="312" r:id="rId30"/>
    <p:sldId id="315" r:id="rId31"/>
    <p:sldId id="317" r:id="rId32"/>
    <p:sldId id="320" r:id="rId33"/>
    <p:sldId id="321" r:id="rId34"/>
    <p:sldId id="325" r:id="rId35"/>
    <p:sldId id="331" r:id="rId36"/>
    <p:sldId id="332" r:id="rId37"/>
    <p:sldId id="327" r:id="rId38"/>
    <p:sldId id="328" r:id="rId39"/>
    <p:sldId id="329" r:id="rId40"/>
    <p:sldId id="330" r:id="rId41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dvolená sekcia" id="{719F66C4-FCB6-444E-9C3D-2FC70948D59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80"/>
            <p14:sldId id="279"/>
            <p14:sldId id="282"/>
            <p14:sldId id="281"/>
            <p14:sldId id="296"/>
            <p14:sldId id="283"/>
            <p14:sldId id="284"/>
            <p14:sldId id="285"/>
            <p14:sldId id="286"/>
            <p14:sldId id="287"/>
            <p14:sldId id="288"/>
            <p14:sldId id="290"/>
            <p14:sldId id="294"/>
            <p14:sldId id="297"/>
            <p14:sldId id="299"/>
            <p14:sldId id="301"/>
            <p14:sldId id="303"/>
            <p14:sldId id="306"/>
            <p14:sldId id="310"/>
            <p14:sldId id="312"/>
            <p14:sldId id="315"/>
            <p14:sldId id="317"/>
            <p14:sldId id="320"/>
            <p14:sldId id="321"/>
            <p14:sldId id="325"/>
            <p14:sldId id="331"/>
            <p14:sldId id="332"/>
            <p14:sldId id="327"/>
            <p14:sldId id="328"/>
            <p14:sldId id="329"/>
            <p14:sldId id="33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598" autoAdjust="0"/>
  </p:normalViewPr>
  <p:slideViewPr>
    <p:cSldViewPr>
      <p:cViewPr varScale="1">
        <p:scale>
          <a:sx n="117" d="100"/>
          <a:sy n="117" d="100"/>
        </p:scale>
        <p:origin x="-146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6B2EB-9A68-4626-B2A6-A86EFFDCA382}" type="datetimeFigureOut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A576B-A3D7-4628-9A8F-796B297BE742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4215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41AF0-58B7-40D4-923C-2E773AC74B96}" type="datetimeFigureOut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479A2-7B99-4406-A187-4A797E60C97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4671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479A2-7B99-4406-A187-4A797E60C97B}" type="slidenum">
              <a:rPr lang="sk-SK" smtClean="0"/>
              <a:pPr/>
              <a:t>1</a:t>
            </a:fld>
            <a:endParaRPr lang="sk-S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Upravte štýl predlohy podnadpisov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60770-B305-4FB8-B7D4-9DB5CEA40ED1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A6-422C-40FF-8236-C57D5B3C5224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6A9A-844B-4601-AE95-71A8A125DF97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ECCE-8F64-4C69-8DF7-2E1B188FD2AC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FE28-7DD0-4E40-802E-6C08CD40695A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94F34-FA7E-4EB9-B3EC-5354BBDFCAE7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 smtClean="0"/>
              <a:t>Upravte štýly predlohy textu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9652-D441-47A1-8D87-4AF122BB1CFB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70A3-B089-4CB6-97C1-A2C8AA04EE98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444F-AF02-42DE-B587-D87D08B496EB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1BEA-DF6E-4E1E-BCFD-4205360ADD0B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smtClean="0"/>
              <a:t>Ak chcete pridať obrázok, kliknite na ikonu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7D0-33A8-4905-8277-78451F1114C6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E27CD59-314B-4D15-8A8A-09CA85517C46}" type="datetime1">
              <a:rPr lang="sk-SK" smtClean="0"/>
              <a:pPr/>
              <a:t>30. 3. 2016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D0BD4AC-4FE2-4DF5-B463-7B72351309C3}" type="slidenum">
              <a:rPr lang="sk-SK" smtClean="0"/>
              <a:pPr/>
              <a:t>‹#›</a:t>
            </a:fld>
            <a:endParaRPr lang="sk-SK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microsoft.com/office/2007/relationships/hdphoto" Target="../media/hdphoto2.wdp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microsoft.com/office/2007/relationships/hdphoto" Target="../media/hdphoto5.wdp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microsoft.com/office/2007/relationships/hdphoto" Target="../media/hdphoto8.wdp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microsoft.com/office/2007/relationships/hdphoto" Target="../media/hdphoto14.wdp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microsoft.com/office/2007/relationships/hdphoto" Target="../media/hdphoto17.wdp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microsoft.com/office/2007/relationships/hdphoto" Target="../media/hdphoto23.wdp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microsoft.com/office/2007/relationships/hdphoto" Target="../media/hdphoto22.wdp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microsoft.com/office/2007/relationships/hdphoto" Target="../media/hdphoto29.wdp"/><Relationship Id="rId7" Type="http://schemas.microsoft.com/office/2007/relationships/hdphoto" Target="../media/hdphoto31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microsoft.com/office/2007/relationships/hdphoto" Target="../media/hdphoto30.wdp"/><Relationship Id="rId4" Type="http://schemas.openxmlformats.org/officeDocument/2006/relationships/image" Target="../media/image54.jpeg"/><Relationship Id="rId9" Type="http://schemas.microsoft.com/office/2007/relationships/hdphoto" Target="../media/hdphoto32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7" Type="http://schemas.microsoft.com/office/2007/relationships/hdphoto" Target="../media/hdphoto35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microsoft.com/office/2007/relationships/hdphoto" Target="../media/hdphoto34.wdp"/><Relationship Id="rId4" Type="http://schemas.openxmlformats.org/officeDocument/2006/relationships/image" Target="../media/image58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7.wdp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39552" y="1772816"/>
            <a:ext cx="7772400" cy="954832"/>
          </a:xfrm>
        </p:spPr>
        <p:txBody>
          <a:bodyPr/>
          <a:lstStyle/>
          <a:p>
            <a:r>
              <a:rPr lang="sk-SK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sk-SK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sk-SK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Elektrická jednotka radu 460 </a:t>
            </a:r>
            <a:br>
              <a:rPr lang="sk-SK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sk-SK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BlokTextu 2"/>
          <p:cNvSpPr txBox="1"/>
          <p:nvPr/>
        </p:nvSpPr>
        <p:spPr>
          <a:xfrm>
            <a:off x="755576" y="580526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 smtClean="0">
                <a:solidFill>
                  <a:srgbClr val="2F58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(učebná pomôcka ZSSK)</a:t>
            </a:r>
            <a:endParaRPr lang="sk-SK" dirty="0"/>
          </a:p>
        </p:txBody>
      </p:sp>
      <p:pic>
        <p:nvPicPr>
          <p:cNvPr id="5" name="Obrázok 4" descr="logotyp oranžový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0"/>
            <a:ext cx="2160240" cy="1680187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4" r="9424" b="5893"/>
          <a:stretch/>
        </p:blipFill>
        <p:spPr>
          <a:xfrm>
            <a:off x="2437717" y="2564904"/>
            <a:ext cx="4268566" cy="288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34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10</a:t>
            </a:fld>
            <a:endParaRPr lang="sk-SK"/>
          </a:p>
        </p:txBody>
      </p:sp>
      <p:pic>
        <p:nvPicPr>
          <p:cNvPr id="3" name="Obrázok 2" descr="Obr. 11 Trakźnˇ podvozek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230" y="0"/>
            <a:ext cx="7539540" cy="6858000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0" y="116632"/>
            <a:ext cx="3635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Podvozok</a:t>
            </a:r>
            <a:endParaRPr lang="sk-SK" sz="1200" u="sng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11</a:t>
            </a:fld>
            <a:endParaRPr lang="sk-SK"/>
          </a:p>
        </p:txBody>
      </p:sp>
      <p:pic>
        <p:nvPicPr>
          <p:cNvPr id="19460" name="Obrázok 2" descr="vzduch schema EMV a.jpg"/>
          <p:cNvPicPr>
            <a:picLocks noChangeAspect="1" noChangeArrowheads="1"/>
          </p:cNvPicPr>
          <p:nvPr/>
        </p:nvPicPr>
        <p:blipFill>
          <a:blip r:embed="rId2" cstate="print"/>
          <a:srcRect r="861"/>
          <a:stretch>
            <a:fillRect/>
          </a:stretch>
        </p:blipFill>
        <p:spPr bwMode="auto">
          <a:xfrm>
            <a:off x="0" y="260648"/>
            <a:ext cx="4642258" cy="3780000"/>
          </a:xfrm>
          <a:prstGeom prst="rect">
            <a:avLst/>
          </a:prstGeom>
          <a:noFill/>
        </p:spPr>
      </p:pic>
      <p:pic>
        <p:nvPicPr>
          <p:cNvPr id="19459" name="Obrázok 4" descr="vzduch schema EMV b.jpg"/>
          <p:cNvPicPr>
            <a:picLocks noChangeAspect="1" noChangeArrowheads="1"/>
          </p:cNvPicPr>
          <p:nvPr/>
        </p:nvPicPr>
        <p:blipFill>
          <a:blip r:embed="rId3" cstate="print"/>
          <a:srcRect l="896" r="3561"/>
          <a:stretch>
            <a:fillRect/>
          </a:stretch>
        </p:blipFill>
        <p:spPr bwMode="auto">
          <a:xfrm>
            <a:off x="4673591" y="260648"/>
            <a:ext cx="4470409" cy="3780000"/>
          </a:xfrm>
          <a:prstGeom prst="rect">
            <a:avLst/>
          </a:prstGeom>
          <a:noFill/>
        </p:spPr>
      </p:pic>
      <p:pic>
        <p:nvPicPr>
          <p:cNvPr id="19458" name="Obrázok 5" descr="vzduch schema EMV a popi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05064"/>
            <a:ext cx="3863096" cy="2736000"/>
          </a:xfrm>
          <a:prstGeom prst="rect">
            <a:avLst/>
          </a:prstGeom>
          <a:noFill/>
        </p:spPr>
      </p:pic>
      <p:pic>
        <p:nvPicPr>
          <p:cNvPr id="19457" name="Obrázok 7" descr="vzduch schema EMV b popi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4005064"/>
            <a:ext cx="4415106" cy="2736000"/>
          </a:xfrm>
          <a:prstGeom prst="rect">
            <a:avLst/>
          </a:prstGeom>
          <a:noFill/>
        </p:spPr>
      </p:pic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sk-SK" altLang="zh-CN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sk-SK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-900113" y="4591050"/>
            <a:ext cx="9144001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</a:t>
            </a:r>
            <a:endParaRPr kumimoji="0" lang="sk-SK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0" y="87630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sk-SK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BlokTextu 9"/>
          <p:cNvSpPr txBox="1"/>
          <p:nvPr/>
        </p:nvSpPr>
        <p:spPr>
          <a:xfrm>
            <a:off x="1115616" y="0"/>
            <a:ext cx="5328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Vzduchová schéma EJ 460 </a:t>
            </a:r>
            <a:endParaRPr lang="sk-SK" sz="1200" u="sng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12</a:t>
            </a:fld>
            <a:endParaRPr lang="sk-SK"/>
          </a:p>
        </p:txBody>
      </p:sp>
      <p:pic>
        <p:nvPicPr>
          <p:cNvPr id="3" name="Obrázok 2" descr="vzduch schema voz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130" y="0"/>
            <a:ext cx="8315739" cy="6858000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2699792" y="116632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Vzduchová schéma vozňa</a:t>
            </a:r>
            <a:endParaRPr lang="sk-SK" sz="1200" u="sng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13</a:t>
            </a:fld>
            <a:endParaRPr lang="sk-SK"/>
          </a:p>
        </p:txBody>
      </p:sp>
      <p:pic>
        <p:nvPicPr>
          <p:cNvPr id="3" name="Obrázok 2" descr="el voz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62111"/>
            <a:ext cx="9144000" cy="5133777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0" y="404664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El. vozeň</a:t>
            </a:r>
            <a:endParaRPr lang="sk-SK" sz="1200" u="sng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14</a:t>
            </a:fld>
            <a:endParaRPr lang="sk-SK"/>
          </a:p>
        </p:txBody>
      </p:sp>
      <p:pic>
        <p:nvPicPr>
          <p:cNvPr id="3" name="Obrázok 2" descr="el vyzbroj pod podlaho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30681"/>
            <a:ext cx="9144000" cy="5196638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0" y="26064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El. výzbroj pod podlahou</a:t>
            </a:r>
            <a:endParaRPr lang="sk-SK" sz="1200" u="sng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15</a:t>
            </a:fld>
            <a:endParaRPr lang="sk-SK"/>
          </a:p>
        </p:txBody>
      </p:sp>
      <p:pic>
        <p:nvPicPr>
          <p:cNvPr id="3" name="Obrázok 2" descr="el vyzbroj lava ca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476672"/>
            <a:ext cx="4140000" cy="5999241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0" y="188640"/>
            <a:ext cx="4427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El. výzbroj ľavá časť</a:t>
            </a:r>
            <a:endParaRPr lang="sk-SK" sz="1200" u="sng" dirty="0"/>
          </a:p>
        </p:txBody>
      </p:sp>
      <p:pic>
        <p:nvPicPr>
          <p:cNvPr id="5" name="Obrázok 4" descr="el vyzbroj stredna cas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476672"/>
            <a:ext cx="4140000" cy="6013074"/>
          </a:xfrm>
          <a:prstGeom prst="rect">
            <a:avLst/>
          </a:prstGeom>
        </p:spPr>
      </p:pic>
      <p:sp>
        <p:nvSpPr>
          <p:cNvPr id="6" name="BlokTextu 5"/>
          <p:cNvSpPr txBox="1"/>
          <p:nvPr/>
        </p:nvSpPr>
        <p:spPr>
          <a:xfrm>
            <a:off x="4499992" y="188640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El. výzbroj stredná časť</a:t>
            </a:r>
            <a:endParaRPr lang="sk-SK" sz="1200" u="sng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16</a:t>
            </a:fld>
            <a:endParaRPr lang="sk-SK"/>
          </a:p>
        </p:txBody>
      </p:sp>
      <p:pic>
        <p:nvPicPr>
          <p:cNvPr id="4" name="Obrázok 3" descr="el vyzbroj prava ca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000" y="286561"/>
            <a:ext cx="8928000" cy="6136414"/>
          </a:xfrm>
          <a:prstGeom prst="rect">
            <a:avLst/>
          </a:prstGeom>
        </p:spPr>
      </p:pic>
      <p:sp>
        <p:nvSpPr>
          <p:cNvPr id="5" name="BlokTextu 4"/>
          <p:cNvSpPr txBox="1"/>
          <p:nvPr/>
        </p:nvSpPr>
        <p:spPr>
          <a:xfrm>
            <a:off x="0" y="116632"/>
            <a:ext cx="5364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El. výzbroj pravá časť</a:t>
            </a:r>
            <a:endParaRPr lang="sk-SK" sz="1200" u="sng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17</a:t>
            </a:fld>
            <a:endParaRPr lang="sk-SK"/>
          </a:p>
        </p:txBody>
      </p:sp>
      <p:pic>
        <p:nvPicPr>
          <p:cNvPr id="3" name="Obrázok 2" descr="medistena na stanovist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4373" y="549000"/>
            <a:ext cx="8335254" cy="5760000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0" y="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err="1" smtClean="0"/>
              <a:t>Medzistena</a:t>
            </a:r>
            <a:r>
              <a:rPr lang="sk-SK" sz="1200" u="sng" dirty="0" smtClean="0"/>
              <a:t> na stanovišti</a:t>
            </a:r>
            <a:endParaRPr lang="sk-SK" sz="1200" u="sng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18</a:t>
            </a:fld>
            <a:endParaRPr lang="sk-SK"/>
          </a:p>
        </p:txBody>
      </p:sp>
      <p:pic>
        <p:nvPicPr>
          <p:cNvPr id="3" name="Obrázok 2" descr="rozmiestnenie el pristrojov v rozvadzaci na stanovist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8680"/>
            <a:ext cx="3918236" cy="5760000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0" y="116632"/>
            <a:ext cx="3923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u="sng" dirty="0" smtClean="0"/>
              <a:t>Rozmiestnenie el. prístrojov v rozvádzači na stanovišti</a:t>
            </a:r>
            <a:endParaRPr lang="sk-SK" sz="1200" u="sng" dirty="0"/>
          </a:p>
        </p:txBody>
      </p:sp>
      <p:pic>
        <p:nvPicPr>
          <p:cNvPr id="5" name="Obrázok 4" descr="skrina arelu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620688"/>
            <a:ext cx="4053541" cy="5760000"/>
          </a:xfrm>
          <a:prstGeom prst="rect">
            <a:avLst/>
          </a:prstGeom>
        </p:spPr>
      </p:pic>
      <p:sp>
        <p:nvSpPr>
          <p:cNvPr id="7" name="BlokTextu 6"/>
          <p:cNvSpPr txBox="1"/>
          <p:nvPr/>
        </p:nvSpPr>
        <p:spPr>
          <a:xfrm>
            <a:off x="4644008" y="188640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Skriňa </a:t>
            </a:r>
            <a:r>
              <a:rPr lang="sk-SK" sz="1200" u="sng" dirty="0" err="1" smtClean="0"/>
              <a:t>arelu</a:t>
            </a:r>
            <a:endParaRPr lang="sk-SK" sz="1200" u="sng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19</a:t>
            </a:fld>
            <a:endParaRPr lang="sk-SK"/>
          </a:p>
        </p:txBody>
      </p:sp>
      <p:pic>
        <p:nvPicPr>
          <p:cNvPr id="3" name="Obrázok 2" descr="rozvadzac kurenie a osvetlenie zadna stra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92696"/>
            <a:ext cx="4318684" cy="5472000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0" y="116632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u="sng" dirty="0" smtClean="0"/>
              <a:t>Rozvádzač kúrenie a osvetlenie zadná strana</a:t>
            </a:r>
            <a:endParaRPr lang="sk-SK" sz="1200" u="sng" dirty="0"/>
          </a:p>
        </p:txBody>
      </p:sp>
      <p:pic>
        <p:nvPicPr>
          <p:cNvPr id="5" name="Obrázok 4" descr="rozvadzac kurenie a osvetleni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3115" y="836712"/>
            <a:ext cx="4810885" cy="4716000"/>
          </a:xfrm>
          <a:prstGeom prst="rect">
            <a:avLst/>
          </a:prstGeom>
        </p:spPr>
      </p:pic>
      <p:sp>
        <p:nvSpPr>
          <p:cNvPr id="6" name="BlokTextu 5"/>
          <p:cNvSpPr txBox="1"/>
          <p:nvPr/>
        </p:nvSpPr>
        <p:spPr>
          <a:xfrm>
            <a:off x="4788024" y="116632"/>
            <a:ext cx="4355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Rozvádzač  kúrenie a osvetlenie</a:t>
            </a:r>
            <a:endParaRPr lang="sk-SK" sz="1200"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2</a:t>
            </a:fld>
            <a:endParaRPr lang="sk-SK"/>
          </a:p>
        </p:txBody>
      </p:sp>
      <p:graphicFrame>
        <p:nvGraphicFramePr>
          <p:cNvPr id="6" name="Tabuľk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51902"/>
              </p:ext>
            </p:extLst>
          </p:nvPr>
        </p:nvGraphicFramePr>
        <p:xfrm>
          <a:off x="1475654" y="476673"/>
          <a:ext cx="5472610" cy="60486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39672"/>
                <a:gridCol w="1603256"/>
                <a:gridCol w="729682"/>
              </a:tblGrid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rad (EV)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460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vložený vozeň (VV)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063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predchádzajúce označenie EV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EM488.0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predchádzajúce označenie VV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N488.03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výrobca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Vagónka Studénka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rok výroby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1971 - 1978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rozchod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1 435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mm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usporiadanie náprav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Bo´Bo´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napájacie napätie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3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kV, dc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maximálna povolená rýchlosť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110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km/hod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hmotnosť elektrického vozňa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64,0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t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hmotnosť celej jednotky EV+3VV+EV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219,5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t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dĺžka vozňa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24 500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mm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rázvor podvozku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2 600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mm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rázvor celkový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19 800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mm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vzdialenosť otočných čapov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17 200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mm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priemer kolies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1 000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mm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minimálny polomer oblúka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120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hodinový výkon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1 080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kW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trvalý výkon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1 000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kW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počet miest na sedenie v EV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48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počet miest na státie v EV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48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trakčný motor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MT 4433-4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- menovitý výkon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250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kW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- menovitý prúd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362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A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- menovité napätie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750/3000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V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- počet trakčných motorov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4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ks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- ventilácia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cudzia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motorgenerátor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MGT 11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- jednosmerný motor typ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MTP 1166-2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  - výkon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74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kW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  - napätie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3000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V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  - prúd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29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A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  - otáčky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1500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ot/min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- synchrónny alternátor typ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A11-4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  - príkon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80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kVA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  - napätie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400/231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V, 50 Hz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prevodový pomer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1:3,24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stredná ťažná sila pri rozjazde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112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kN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tlaková brzda samočinná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DAKO BS2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tlaková brzda priamočinná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DAKO BP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487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typ kompresora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3 DSK 75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600">
                          <a:effectLst/>
                        </a:rPr>
                        <a:t> 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 - počet kompresorov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2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ks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  <a:tr h="123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vlakové kúrenie elektrické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>
                          <a:effectLst/>
                        </a:rPr>
                        <a:t>3</a:t>
                      </a:r>
                      <a:endParaRPr lang="sk-SK" sz="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k-SK" sz="500" dirty="0" err="1">
                          <a:effectLst/>
                        </a:rPr>
                        <a:t>kV</a:t>
                      </a:r>
                      <a:r>
                        <a:rPr lang="sk-SK" sz="500" dirty="0">
                          <a:effectLst/>
                        </a:rPr>
                        <a:t>, </a:t>
                      </a:r>
                      <a:r>
                        <a:rPr lang="sk-SK" sz="500" dirty="0" err="1">
                          <a:effectLst/>
                        </a:rPr>
                        <a:t>js</a:t>
                      </a:r>
                      <a:endParaRPr lang="sk-SK" sz="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522" marR="23522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56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20</a:t>
            </a:fld>
            <a:endParaRPr lang="sk-SK"/>
          </a:p>
        </p:txBody>
      </p:sp>
      <p:pic>
        <p:nvPicPr>
          <p:cNvPr id="3" name="Obrázok 2" descr="skrina prepinacov P10S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0688"/>
            <a:ext cx="3237000" cy="5760000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0" y="116632"/>
            <a:ext cx="320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Skriňa prepínačov P10SC</a:t>
            </a:r>
            <a:endParaRPr lang="sk-SK" sz="1200" u="sng" dirty="0"/>
          </a:p>
        </p:txBody>
      </p:sp>
      <p:pic>
        <p:nvPicPr>
          <p:cNvPr id="5" name="Obrázok 4" descr="vackove spinac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8819" y="980728"/>
            <a:ext cx="5965181" cy="4104456"/>
          </a:xfrm>
          <a:prstGeom prst="rect">
            <a:avLst/>
          </a:prstGeom>
        </p:spPr>
      </p:pic>
      <p:sp>
        <p:nvSpPr>
          <p:cNvPr id="7" name="BlokTextu 6"/>
          <p:cNvSpPr txBox="1"/>
          <p:nvPr/>
        </p:nvSpPr>
        <p:spPr>
          <a:xfrm>
            <a:off x="3203848" y="116632"/>
            <a:ext cx="5940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u="sng" dirty="0" smtClean="0"/>
              <a:t>Vačkové spínače</a:t>
            </a:r>
            <a:endParaRPr lang="sk-SK" sz="1200" u="sng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21</a:t>
            </a:fld>
            <a:endParaRPr lang="sk-SK"/>
          </a:p>
        </p:txBody>
      </p:sp>
      <p:pic>
        <p:nvPicPr>
          <p:cNvPr id="3" name="Obrázok 2" descr="p 01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9417" y="3429000"/>
            <a:ext cx="5005167" cy="3429000"/>
          </a:xfrm>
          <a:prstGeom prst="rect">
            <a:avLst/>
          </a:prstGeom>
        </p:spPr>
      </p:pic>
      <p:pic>
        <p:nvPicPr>
          <p:cNvPr id="4" name="Obrázok 3" descr="p 02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6000" y="0"/>
            <a:ext cx="4608000" cy="3357797"/>
          </a:xfrm>
          <a:prstGeom prst="rect">
            <a:avLst/>
          </a:prstGeom>
        </p:spPr>
      </p:pic>
      <p:pic>
        <p:nvPicPr>
          <p:cNvPr id="5" name="Obrázok 4" descr="p 04.jp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608000" cy="33872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22</a:t>
            </a:fld>
            <a:endParaRPr lang="sk-SK"/>
          </a:p>
        </p:txBody>
      </p:sp>
      <p:pic>
        <p:nvPicPr>
          <p:cNvPr id="3" name="Obrázok 2" descr="p 05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644000" cy="3526940"/>
          </a:xfrm>
          <a:prstGeom prst="rect">
            <a:avLst/>
          </a:prstGeom>
        </p:spPr>
      </p:pic>
      <p:pic>
        <p:nvPicPr>
          <p:cNvPr id="4" name="Obrázok 3" descr="p 06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0000" y="0"/>
            <a:ext cx="4644000" cy="3493616"/>
          </a:xfrm>
          <a:prstGeom prst="rect">
            <a:avLst/>
          </a:prstGeom>
        </p:spPr>
      </p:pic>
      <p:pic>
        <p:nvPicPr>
          <p:cNvPr id="5" name="Obrázok 4" descr="p 03.jp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0000" y="3552147"/>
            <a:ext cx="4464000" cy="33058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23</a:t>
            </a:fld>
            <a:endParaRPr lang="sk-SK"/>
          </a:p>
        </p:txBody>
      </p:sp>
      <p:pic>
        <p:nvPicPr>
          <p:cNvPr id="3" name="Obrázok 2" descr="p 07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4000" y="269363"/>
            <a:ext cx="4680000" cy="2967237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4572000" y="18661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smtClean="0"/>
              <a:t>Kompresor 3DSK 75 a svorkovnic</a:t>
            </a:r>
            <a:r>
              <a:rPr lang="sk-SK" sz="1200" b="1" dirty="0" smtClean="0"/>
              <a:t>a</a:t>
            </a:r>
            <a:r>
              <a:rPr lang="it-IT" sz="1200" b="1" dirty="0" smtClean="0"/>
              <a:t> bat</a:t>
            </a:r>
            <a:r>
              <a:rPr lang="sk-SK" sz="1200" b="1" dirty="0" smtClean="0"/>
              <a:t>é</a:t>
            </a:r>
            <a:r>
              <a:rPr lang="it-IT" sz="1200" b="1" dirty="0" smtClean="0"/>
              <a:t>rie</a:t>
            </a:r>
            <a:endParaRPr lang="sk-SK" sz="1200" u="sng" dirty="0"/>
          </a:p>
        </p:txBody>
      </p:sp>
      <p:pic>
        <p:nvPicPr>
          <p:cNvPr id="5" name="Obrázok 4" descr="p 08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1272" y="3573016"/>
            <a:ext cx="4281457" cy="3284984"/>
          </a:xfrm>
          <a:prstGeom prst="rect">
            <a:avLst/>
          </a:prstGeom>
        </p:spPr>
      </p:pic>
      <p:sp>
        <p:nvSpPr>
          <p:cNvPr id="6" name="BlokTextu 5"/>
          <p:cNvSpPr txBox="1"/>
          <p:nvPr/>
        </p:nvSpPr>
        <p:spPr>
          <a:xfrm>
            <a:off x="2627796" y="3386305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err="1" smtClean="0"/>
              <a:t>Odolejovač</a:t>
            </a:r>
            <a:endParaRPr lang="sk-SK" sz="1200" b="1" dirty="0"/>
          </a:p>
        </p:txBody>
      </p:sp>
      <p:pic>
        <p:nvPicPr>
          <p:cNvPr id="7" name="Obrázok 6" descr="p 09.jp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19544"/>
            <a:ext cx="4320000" cy="3066761"/>
          </a:xfrm>
          <a:prstGeom prst="rect">
            <a:avLst/>
          </a:prstGeom>
        </p:spPr>
      </p:pic>
      <p:sp>
        <p:nvSpPr>
          <p:cNvPr id="8" name="BlokTextu 7"/>
          <p:cNvSpPr txBox="1"/>
          <p:nvPr/>
        </p:nvSpPr>
        <p:spPr>
          <a:xfrm>
            <a:off x="-20790" y="20992"/>
            <a:ext cx="448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Svorkovnica batérie</a:t>
            </a:r>
            <a:endParaRPr lang="sk-SK" sz="12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24</a:t>
            </a:fld>
            <a:endParaRPr lang="sk-SK"/>
          </a:p>
        </p:txBody>
      </p:sp>
      <p:pic>
        <p:nvPicPr>
          <p:cNvPr id="5" name="Obrázok 4" descr="p 10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4841" y="261007"/>
            <a:ext cx="6034318" cy="3240000"/>
          </a:xfrm>
          <a:prstGeom prst="rect">
            <a:avLst/>
          </a:prstGeom>
        </p:spPr>
      </p:pic>
      <p:sp>
        <p:nvSpPr>
          <p:cNvPr id="6" name="BlokTextu 5"/>
          <p:cNvSpPr txBox="1"/>
          <p:nvPr/>
        </p:nvSpPr>
        <p:spPr>
          <a:xfrm>
            <a:off x="0" y="15159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Hlavný </a:t>
            </a:r>
            <a:r>
              <a:rPr lang="sk-SK" sz="1200" b="1" dirty="0" err="1" smtClean="0"/>
              <a:t>kontrolér</a:t>
            </a:r>
            <a:r>
              <a:rPr lang="sk-SK" sz="1200" b="1" dirty="0" smtClean="0"/>
              <a:t> V04 – pravá časť</a:t>
            </a:r>
            <a:endParaRPr lang="sk-SK" sz="1200" b="1" dirty="0"/>
          </a:p>
        </p:txBody>
      </p:sp>
      <p:pic>
        <p:nvPicPr>
          <p:cNvPr id="7" name="Obrázok 6" descr="p 12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9803" y="3618000"/>
            <a:ext cx="6384394" cy="3240000"/>
          </a:xfrm>
          <a:prstGeom prst="rect">
            <a:avLst/>
          </a:prstGeom>
        </p:spPr>
      </p:pic>
      <p:sp>
        <p:nvSpPr>
          <p:cNvPr id="8" name="BlokTextu 7"/>
          <p:cNvSpPr txBox="1"/>
          <p:nvPr/>
        </p:nvSpPr>
        <p:spPr>
          <a:xfrm>
            <a:off x="0" y="348320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Hlavný </a:t>
            </a:r>
            <a:r>
              <a:rPr lang="sk-SK" sz="1200" b="1" dirty="0" err="1" smtClean="0"/>
              <a:t>kontrolér</a:t>
            </a:r>
            <a:r>
              <a:rPr lang="sk-SK" sz="1200" b="1" dirty="0" smtClean="0"/>
              <a:t> V04 – ľavá časť</a:t>
            </a:r>
          </a:p>
          <a:p>
            <a:pPr algn="ctr"/>
            <a:endParaRPr lang="sk-SK" sz="12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25</a:t>
            </a:fld>
            <a:endParaRPr lang="sk-SK"/>
          </a:p>
        </p:txBody>
      </p:sp>
      <p:pic>
        <p:nvPicPr>
          <p:cNvPr id="3" name="Obrázok 2" descr="p 11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210" y="549000"/>
            <a:ext cx="7749581" cy="5760000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0" y="116632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err="1" smtClean="0"/>
              <a:t>Pneumotor</a:t>
            </a:r>
            <a:r>
              <a:rPr lang="sk-SK" sz="1200" b="1" dirty="0" smtClean="0"/>
              <a:t> hl. </a:t>
            </a:r>
            <a:r>
              <a:rPr lang="sk-SK" sz="1200" b="1" dirty="0" err="1" smtClean="0"/>
              <a:t>kontroléra</a:t>
            </a:r>
            <a:endParaRPr lang="sk-SK" sz="12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26</a:t>
            </a:fld>
            <a:endParaRPr lang="sk-SK"/>
          </a:p>
        </p:txBody>
      </p:sp>
      <p:pic>
        <p:nvPicPr>
          <p:cNvPr id="3" name="Obrázok 2" descr="p 13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3225" y="332656"/>
            <a:ext cx="4690775" cy="2808000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4797732" y="26825"/>
            <a:ext cx="43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Prepínač  jazda – brzda J - 0 - B V09 – pravá strana</a:t>
            </a:r>
            <a:endParaRPr lang="sk-SK" sz="1200" b="1" dirty="0"/>
          </a:p>
        </p:txBody>
      </p:sp>
      <p:pic>
        <p:nvPicPr>
          <p:cNvPr id="5" name="Obrázok 4" descr="p 14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34632"/>
            <a:ext cx="4377943" cy="2808000"/>
          </a:xfrm>
          <a:prstGeom prst="rect">
            <a:avLst/>
          </a:prstGeom>
        </p:spPr>
      </p:pic>
      <p:sp>
        <p:nvSpPr>
          <p:cNvPr id="6" name="BlokTextu 5"/>
          <p:cNvSpPr txBox="1"/>
          <p:nvPr/>
        </p:nvSpPr>
        <p:spPr>
          <a:xfrm>
            <a:off x="0" y="4664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Menič smeru (P-Z) V07 – pravá strana</a:t>
            </a:r>
            <a:endParaRPr lang="sk-SK" sz="1200" b="1" dirty="0"/>
          </a:p>
        </p:txBody>
      </p:sp>
      <p:pic>
        <p:nvPicPr>
          <p:cNvPr id="7" name="Obrázok 6" descr="p 15.jp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6603" y="3933056"/>
            <a:ext cx="4670794" cy="2880000"/>
          </a:xfrm>
          <a:prstGeom prst="rect">
            <a:avLst/>
          </a:prstGeom>
        </p:spPr>
      </p:pic>
      <p:sp>
        <p:nvSpPr>
          <p:cNvPr id="8" name="BlokTextu 7"/>
          <p:cNvSpPr txBox="1"/>
          <p:nvPr/>
        </p:nvSpPr>
        <p:spPr>
          <a:xfrm>
            <a:off x="2385092" y="3469821"/>
            <a:ext cx="444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err="1" smtClean="0"/>
              <a:t>Stykač</a:t>
            </a:r>
            <a:r>
              <a:rPr lang="sk-SK" sz="1200" b="1" dirty="0" smtClean="0"/>
              <a:t>  a poistky </a:t>
            </a:r>
            <a:r>
              <a:rPr lang="sk-SK" sz="1200" b="1" dirty="0" err="1" smtClean="0"/>
              <a:t>brzd</a:t>
            </a:r>
            <a:r>
              <a:rPr lang="sk-SK" sz="1200" b="1" dirty="0" smtClean="0"/>
              <a:t>. usmerňovača – pravá strana</a:t>
            </a:r>
            <a:endParaRPr lang="sk-SK" sz="12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27</a:t>
            </a:fld>
            <a:endParaRPr lang="sk-SK"/>
          </a:p>
        </p:txBody>
      </p:sp>
      <p:pic>
        <p:nvPicPr>
          <p:cNvPr id="3" name="Obrázok 2" descr="p 16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0778" y="3701000"/>
            <a:ext cx="5046892" cy="3076040"/>
          </a:xfrm>
          <a:prstGeom prst="rect">
            <a:avLst/>
          </a:prstGeom>
        </p:spPr>
      </p:pic>
      <p:sp>
        <p:nvSpPr>
          <p:cNvPr id="5" name="BlokTextu 4"/>
          <p:cNvSpPr txBox="1"/>
          <p:nvPr/>
        </p:nvSpPr>
        <p:spPr>
          <a:xfrm>
            <a:off x="20080" y="3424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err="1" smtClean="0"/>
              <a:t>Stykače</a:t>
            </a:r>
            <a:r>
              <a:rPr lang="sk-SK" sz="1200" b="1" dirty="0" smtClean="0"/>
              <a:t> </a:t>
            </a:r>
            <a:r>
              <a:rPr lang="sk-SK" sz="1200" b="1" dirty="0" err="1" smtClean="0"/>
              <a:t>motorgenerátora</a:t>
            </a:r>
            <a:r>
              <a:rPr lang="sk-SK" sz="1200" b="1" dirty="0" smtClean="0"/>
              <a:t> – ľavá strana</a:t>
            </a:r>
            <a:endParaRPr lang="sk-SK" sz="1200" b="1" dirty="0"/>
          </a:p>
        </p:txBody>
      </p:sp>
      <p:pic>
        <p:nvPicPr>
          <p:cNvPr id="6" name="Obrázok 5" descr="p 17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4891" y="521597"/>
            <a:ext cx="4469109" cy="2711803"/>
          </a:xfrm>
          <a:prstGeom prst="rect">
            <a:avLst/>
          </a:prstGeom>
        </p:spPr>
      </p:pic>
      <p:sp>
        <p:nvSpPr>
          <p:cNvPr id="7" name="BlokTextu 6"/>
          <p:cNvSpPr txBox="1"/>
          <p:nvPr/>
        </p:nvSpPr>
        <p:spPr>
          <a:xfrm>
            <a:off x="4486350" y="0"/>
            <a:ext cx="4659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Poistky kúrenia VN – pravá strana</a:t>
            </a:r>
            <a:endParaRPr lang="sk-SK" sz="1200" b="1" dirty="0"/>
          </a:p>
        </p:txBody>
      </p:sp>
      <p:pic>
        <p:nvPicPr>
          <p:cNvPr id="8" name="Obrázok 7" descr="p 18.jp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04664"/>
            <a:ext cx="4712795" cy="2996934"/>
          </a:xfrm>
          <a:prstGeom prst="rect">
            <a:avLst/>
          </a:prstGeom>
        </p:spPr>
      </p:pic>
      <p:sp>
        <p:nvSpPr>
          <p:cNvPr id="9" name="BlokTextu 8"/>
          <p:cNvSpPr txBox="1"/>
          <p:nvPr/>
        </p:nvSpPr>
        <p:spPr>
          <a:xfrm>
            <a:off x="-21544" y="2332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err="1" smtClean="0"/>
              <a:t>Stykače</a:t>
            </a:r>
            <a:r>
              <a:rPr lang="sk-SK" sz="1200" b="1" dirty="0" smtClean="0"/>
              <a:t> kúrenia – pravá strana</a:t>
            </a:r>
            <a:endParaRPr lang="sk-SK" sz="12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28</a:t>
            </a:fld>
            <a:endParaRPr lang="sk-SK"/>
          </a:p>
        </p:txBody>
      </p:sp>
      <p:pic>
        <p:nvPicPr>
          <p:cNvPr id="3" name="Obrázok 2" descr="p 19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2813" y="188640"/>
            <a:ext cx="5033199" cy="3385671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1774946" y="2332"/>
            <a:ext cx="5351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Podvozok hnacieho  vozňa</a:t>
            </a:r>
            <a:endParaRPr lang="sk-SK" sz="1200" b="1" dirty="0"/>
          </a:p>
        </p:txBody>
      </p:sp>
      <p:pic>
        <p:nvPicPr>
          <p:cNvPr id="5" name="Obrázok 4" descr="p 20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5795" y="3574311"/>
            <a:ext cx="5052469" cy="32836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29</a:t>
            </a:fld>
            <a:endParaRPr lang="sk-SK"/>
          </a:p>
        </p:txBody>
      </p:sp>
      <p:pic>
        <p:nvPicPr>
          <p:cNvPr id="4" name="Obrázok 3" descr="p 21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9145"/>
            <a:ext cx="4643873" cy="3240000"/>
          </a:xfrm>
          <a:prstGeom prst="rect">
            <a:avLst/>
          </a:prstGeom>
        </p:spPr>
      </p:pic>
      <p:sp>
        <p:nvSpPr>
          <p:cNvPr id="5" name="BlokTextu 4"/>
          <p:cNvSpPr txBox="1"/>
          <p:nvPr/>
        </p:nvSpPr>
        <p:spPr>
          <a:xfrm>
            <a:off x="0" y="0"/>
            <a:ext cx="4643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Zavesenie TM a tlmiče priečneho uloženia </a:t>
            </a:r>
            <a:endParaRPr lang="sk-SK" sz="1200" b="1" dirty="0"/>
          </a:p>
        </p:txBody>
      </p:sp>
      <p:pic>
        <p:nvPicPr>
          <p:cNvPr id="6" name="Obrázok 5" descr="p 22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9884" y="338802"/>
            <a:ext cx="4394116" cy="3040685"/>
          </a:xfrm>
          <a:prstGeom prst="rect">
            <a:avLst/>
          </a:prstGeom>
        </p:spPr>
      </p:pic>
      <p:sp>
        <p:nvSpPr>
          <p:cNvPr id="7" name="BlokTextu 6"/>
          <p:cNvSpPr txBox="1"/>
          <p:nvPr/>
        </p:nvSpPr>
        <p:spPr>
          <a:xfrm>
            <a:off x="4572000" y="26825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Hlavný vypínač P 20 HC</a:t>
            </a:r>
            <a:endParaRPr lang="sk-SK" sz="1200" b="1" dirty="0"/>
          </a:p>
        </p:txBody>
      </p:sp>
      <p:pic>
        <p:nvPicPr>
          <p:cNvPr id="8" name="Obrázok 7" descr="p 23.jp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7744" y="3688296"/>
            <a:ext cx="4608512" cy="3126925"/>
          </a:xfrm>
          <a:prstGeom prst="rect">
            <a:avLst/>
          </a:prstGeom>
        </p:spPr>
      </p:pic>
      <p:sp>
        <p:nvSpPr>
          <p:cNvPr id="9" name="BlokTextu 8"/>
          <p:cNvSpPr txBox="1"/>
          <p:nvPr/>
        </p:nvSpPr>
        <p:spPr>
          <a:xfrm>
            <a:off x="2267744" y="3479145"/>
            <a:ext cx="459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Poistky VN pri hl. vypínači</a:t>
            </a:r>
            <a:endParaRPr lang="sk-SK" sz="12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3</a:t>
            </a:fld>
            <a:endParaRPr lang="sk-SK"/>
          </a:p>
        </p:txBody>
      </p:sp>
      <p:sp>
        <p:nvSpPr>
          <p:cNvPr id="3" name="BlokTextu 2"/>
          <p:cNvSpPr txBox="1"/>
          <p:nvPr/>
        </p:nvSpPr>
        <p:spPr>
          <a:xfrm>
            <a:off x="0" y="116632"/>
            <a:ext cx="91440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200" b="1" u="sng" dirty="0" smtClean="0"/>
              <a:t>Príprava súpravy r.460 pre uvedenie do prevádzky</a:t>
            </a:r>
          </a:p>
          <a:p>
            <a:r>
              <a:rPr lang="sk-SK" sz="1200" dirty="0" smtClean="0"/>
              <a:t> </a:t>
            </a:r>
          </a:p>
          <a:p>
            <a:pPr lvl="0"/>
            <a:r>
              <a:rPr lang="sk-SK" sz="1200" b="1" dirty="0" smtClean="0"/>
              <a:t>1. </a:t>
            </a:r>
            <a:r>
              <a:rPr lang="sk-SK" sz="1200" dirty="0" smtClean="0"/>
              <a:t>Skontrolovať zariadenie pre blokovanie kľúčov (kľúčový mechanizmus), či sú všetky kľúče od poklopov </a:t>
            </a:r>
            <a:r>
              <a:rPr lang="sk-SK" sz="1200" dirty="0" err="1" smtClean="0"/>
              <a:t>Vn</a:t>
            </a:r>
            <a:r>
              <a:rPr lang="sk-SK" sz="1200" dirty="0" smtClean="0"/>
              <a:t> zariadení a kľúč vlakového kúrenia na svojom mieste.</a:t>
            </a:r>
          </a:p>
          <a:p>
            <a:pPr lvl="0"/>
            <a:r>
              <a:rPr lang="sk-SK" sz="1200" b="1" dirty="0" smtClean="0"/>
              <a:t>2. </a:t>
            </a:r>
            <a:r>
              <a:rPr lang="sk-SK" sz="1200" dirty="0" smtClean="0"/>
              <a:t>Skontrolovať v hlavnom rozvádzači či sú zapnuté všetky ističe.</a:t>
            </a:r>
          </a:p>
          <a:p>
            <a:pPr lvl="0"/>
            <a:r>
              <a:rPr lang="sk-SK" sz="1200" b="1" dirty="0" smtClean="0"/>
              <a:t>3. </a:t>
            </a:r>
            <a:r>
              <a:rPr lang="sk-SK" sz="1200" dirty="0" smtClean="0"/>
              <a:t>Zapnúť batériu na všetkých motorových vozňoch. Na nemotorových vozňoch sa batéria zapne ovládačom </a:t>
            </a:r>
            <a:r>
              <a:rPr lang="sk-SK" sz="1200" dirty="0" err="1" smtClean="0"/>
              <a:t>Al</a:t>
            </a:r>
            <a:r>
              <a:rPr lang="sk-SK" sz="1200" dirty="0" smtClean="0"/>
              <a:t> - 8 v bloku riadenia osvetlenia a kúrenia ( BŘOT ). Napätie na batérii musí byť aspoň 33V , čo skontrolujeme na príslušnom voltmetri.</a:t>
            </a:r>
          </a:p>
          <a:p>
            <a:pPr lvl="0"/>
            <a:r>
              <a:rPr lang="sk-SK" sz="1200" b="1" dirty="0" smtClean="0"/>
              <a:t>4. </a:t>
            </a:r>
            <a:r>
              <a:rPr lang="sk-SK" sz="1200" dirty="0" smtClean="0"/>
              <a:t>Zapojenie zberačov sa prevádza prepojovačom zberačov v batožinovom priestore elektrického vozňa.</a:t>
            </a:r>
          </a:p>
          <a:p>
            <a:r>
              <a:rPr lang="sk-SK" sz="1200" dirty="0" smtClean="0"/>
              <a:t>PREPOJOVAČ  MÁ 4 POLOHY:</a:t>
            </a:r>
          </a:p>
          <a:p>
            <a:pPr lvl="0"/>
            <a:r>
              <a:rPr lang="sk-SK" sz="1200" dirty="0" smtClean="0"/>
              <a:t>a) I + II - zapojené oba zberače</a:t>
            </a:r>
          </a:p>
          <a:p>
            <a:pPr lvl="0"/>
            <a:r>
              <a:rPr lang="sk-SK" sz="1200" dirty="0" smtClean="0"/>
              <a:t>b) I - zapojený predný zberač</a:t>
            </a:r>
          </a:p>
          <a:p>
            <a:pPr lvl="0"/>
            <a:r>
              <a:rPr lang="sk-SK" sz="1200" dirty="0" smtClean="0"/>
              <a:t>c) II - zapojený zadný zberač</a:t>
            </a:r>
          </a:p>
          <a:p>
            <a:pPr lvl="0"/>
            <a:r>
              <a:rPr lang="sk-SK" sz="1200" dirty="0" smtClean="0"/>
              <a:t>d)     - oba zberače sú odpojene a uzemnené</a:t>
            </a:r>
          </a:p>
          <a:p>
            <a:r>
              <a:rPr lang="sk-SK" sz="1200" dirty="0" smtClean="0"/>
              <a:t>Pri funkčnom stave oboch zberačov prepojovač je v polohe I </a:t>
            </a:r>
            <a:r>
              <a:rPr lang="sk-SK" sz="1200" cap="small" dirty="0" smtClean="0"/>
              <a:t>+ II .</a:t>
            </a:r>
            <a:endParaRPr lang="sk-SK" sz="1200" dirty="0" smtClean="0"/>
          </a:p>
          <a:p>
            <a:r>
              <a:rPr lang="sk-SK" sz="1200" dirty="0" smtClean="0"/>
              <a:t>Prepojovanie zberačov a manipulácia s odpojovačom je blokovaná  kľúčom a zámkom, ktorý má 3 polohy:</a:t>
            </a:r>
          </a:p>
          <a:p>
            <a:pPr lvl="0"/>
            <a:r>
              <a:rPr lang="sk-SK" sz="1200" dirty="0" smtClean="0"/>
              <a:t>    ZAPOJENIE - </a:t>
            </a:r>
            <a:r>
              <a:rPr lang="sk-SK" sz="1200" dirty="0" err="1" smtClean="0"/>
              <a:t>Zap</a:t>
            </a:r>
            <a:r>
              <a:rPr lang="sk-SK" sz="1200" dirty="0" smtClean="0"/>
              <a:t>.</a:t>
            </a:r>
          </a:p>
          <a:p>
            <a:pPr lvl="0"/>
            <a:r>
              <a:rPr lang="sk-SK" sz="1200" dirty="0" smtClean="0"/>
              <a:t>    PREPOJOVANIE - </a:t>
            </a:r>
            <a:r>
              <a:rPr lang="sk-SK" sz="1200" dirty="0" err="1" smtClean="0"/>
              <a:t>Prep</a:t>
            </a:r>
            <a:r>
              <a:rPr lang="sk-SK" sz="1200" dirty="0" smtClean="0"/>
              <a:t> .</a:t>
            </a:r>
          </a:p>
          <a:p>
            <a:pPr lvl="0"/>
            <a:r>
              <a:rPr lang="sk-SK" sz="1200" dirty="0" smtClean="0"/>
              <a:t>    UZEMNENÉ – </a:t>
            </a:r>
          </a:p>
          <a:p>
            <a:r>
              <a:rPr lang="sk-SK" sz="1200" dirty="0" smtClean="0"/>
              <a:t>Manipulovanie s odpojovačom je dovolené , len pri vypnutom HV a spustených zberačoch , poloha kľúča v prepojovači zberačov musí byť v polohe „PREPOJOVANIE“. Ovládacia páka sa stiahne dole a otáča sa do polohy I, alebo II. Súčasne sa otáča aj ukazovateľ polohy prepojovača . V nastavenej polohe musí páka zapadnúť a kľúčom sa musí uzamknúť v polohe „ZAPOJENÉ“ a nedá sa otáčať. Pri zapojení čo už len jedného zberača sa rozsvieti červená kontrolka na telese odpojovača zberačov.</a:t>
            </a:r>
          </a:p>
          <a:p>
            <a:r>
              <a:rPr lang="sk-SK" sz="1200" dirty="0" smtClean="0"/>
              <a:t>Pri pretočení prepojovača zberačov do polohy      sa rozsvieti zelená kontrolka a kľúč z odpojovača zberačov sa dá vytiahnuť, na ktorom je kľúč od kľúčového hospodárstva motorového vozňa , ktorý mi umožní po jeho zasunutí a odomknutí kľúčového hospodárstva vybrať príslušný kľúč k </a:t>
            </a:r>
            <a:r>
              <a:rPr lang="sk-SK" sz="1200" dirty="0" err="1" smtClean="0"/>
              <a:t>Vn</a:t>
            </a:r>
            <a:r>
              <a:rPr lang="sk-SK" sz="1200" dirty="0" smtClean="0"/>
              <a:t> zariadeniu motorového vozňa , ako aj kľúč vlakového kúrenia .</a:t>
            </a:r>
          </a:p>
          <a:p>
            <a:r>
              <a:rPr lang="sk-SK" sz="1200" dirty="0" smtClean="0"/>
              <a:t>Manipulácia s odpojovačom zberačov, pokiaľ je </a:t>
            </a:r>
            <a:r>
              <a:rPr lang="sk-SK" sz="1200" dirty="0" err="1" smtClean="0"/>
              <a:t>pantografová</a:t>
            </a:r>
            <a:r>
              <a:rPr lang="sk-SK" sz="1200" dirty="0" smtClean="0"/>
              <a:t> jednotka v poriadku sa neprevádza. (Pri odstavení v RD sa neuzemňuje.)</a:t>
            </a:r>
          </a:p>
          <a:p>
            <a:r>
              <a:rPr lang="sk-SK" sz="1200" dirty="0" smtClean="0"/>
              <a:t>V prípade mechanickej </a:t>
            </a:r>
            <a:r>
              <a:rPr lang="sk-SK" sz="1200" dirty="0" err="1" smtClean="0"/>
              <a:t>závady</a:t>
            </a:r>
            <a:r>
              <a:rPr lang="sk-SK" sz="1200" dirty="0" smtClean="0"/>
              <a:t> na prepojovači zberačov (nedá sa uzemniť) a je potreba použiť kľúčov od krytov </a:t>
            </a:r>
            <a:r>
              <a:rPr lang="sk-SK" sz="1200" dirty="0" err="1" smtClean="0"/>
              <a:t>Vn</a:t>
            </a:r>
            <a:r>
              <a:rPr lang="sk-SK" sz="1200" dirty="0" smtClean="0"/>
              <a:t> zariadení, alebo kľúča vlakového kúrenia použijú sa kľúče náhradné zo zasklenej skrinky na stanovišti rušňovodiča. Závada na odpojovači sa uvedie v knihe opráv.</a:t>
            </a:r>
          </a:p>
          <a:p>
            <a:endParaRPr lang="sk-SK" sz="1200" dirty="0"/>
          </a:p>
        </p:txBody>
      </p:sp>
      <p:pic>
        <p:nvPicPr>
          <p:cNvPr id="4" name="Obrázo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520" y="2348880"/>
            <a:ext cx="127000" cy="196850"/>
          </a:xfrm>
          <a:prstGeom prst="rect">
            <a:avLst/>
          </a:prstGeom>
        </p:spPr>
      </p:pic>
      <p:pic>
        <p:nvPicPr>
          <p:cNvPr id="5" name="Obrázo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03848" y="4149080"/>
            <a:ext cx="127000" cy="196850"/>
          </a:xfrm>
          <a:prstGeom prst="rect">
            <a:avLst/>
          </a:prstGeom>
        </p:spPr>
      </p:pic>
      <p:pic>
        <p:nvPicPr>
          <p:cNvPr id="6" name="Obrázok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9632" y="3284984"/>
            <a:ext cx="127000" cy="1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93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30</a:t>
            </a:fld>
            <a:endParaRPr lang="sk-SK"/>
          </a:p>
        </p:txBody>
      </p:sp>
      <p:pic>
        <p:nvPicPr>
          <p:cNvPr id="3" name="Obrázok 2" descr="p 24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9772" y="249934"/>
            <a:ext cx="5024456" cy="3432141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2112246" y="44624"/>
            <a:ext cx="4919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err="1" smtClean="0"/>
              <a:t>Dobíjač</a:t>
            </a:r>
            <a:r>
              <a:rPr lang="sk-SK" sz="1200" b="1" dirty="0" smtClean="0"/>
              <a:t> batérie</a:t>
            </a:r>
            <a:endParaRPr lang="sk-SK" sz="1200" b="1" dirty="0"/>
          </a:p>
        </p:txBody>
      </p:sp>
      <p:pic>
        <p:nvPicPr>
          <p:cNvPr id="5" name="Obrázok 4" descr="p 25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8738" y="3815858"/>
            <a:ext cx="4611656" cy="3042142"/>
          </a:xfrm>
          <a:prstGeom prst="rect">
            <a:avLst/>
          </a:prstGeom>
        </p:spPr>
      </p:pic>
      <p:sp>
        <p:nvSpPr>
          <p:cNvPr id="6" name="BlokTextu 5"/>
          <p:cNvSpPr txBox="1"/>
          <p:nvPr/>
        </p:nvSpPr>
        <p:spPr>
          <a:xfrm>
            <a:off x="2339752" y="3676243"/>
            <a:ext cx="453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EP ventily ovládania zberačov</a:t>
            </a:r>
            <a:endParaRPr lang="sk-SK" sz="12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31</a:t>
            </a:fld>
            <a:endParaRPr lang="sk-SK"/>
          </a:p>
        </p:txBody>
      </p:sp>
      <p:pic>
        <p:nvPicPr>
          <p:cNvPr id="3" name="Obrázok 2" descr="p 26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824" y="279252"/>
            <a:ext cx="7736352" cy="6299497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0" y="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Skriňa ochrán - </a:t>
            </a:r>
            <a:r>
              <a:rPr lang="sk-SK" sz="1200" b="1" dirty="0" err="1" smtClean="0"/>
              <a:t>Arel</a:t>
            </a:r>
            <a:endParaRPr lang="sk-SK" sz="12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32</a:t>
            </a:fld>
            <a:endParaRPr lang="sk-SK"/>
          </a:p>
        </p:txBody>
      </p:sp>
      <p:pic>
        <p:nvPicPr>
          <p:cNvPr id="3" name="Obrázok 2" descr="p 28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248" y="1781150"/>
            <a:ext cx="4517768" cy="3099486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-108520" y="1052736"/>
            <a:ext cx="4518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Kľúče uzemňovača</a:t>
            </a:r>
          </a:p>
        </p:txBody>
      </p:sp>
      <p:pic>
        <p:nvPicPr>
          <p:cNvPr id="5" name="Obrázok 4" descr="p 27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016" y="1764182"/>
            <a:ext cx="4427984" cy="3250371"/>
          </a:xfrm>
          <a:prstGeom prst="rect">
            <a:avLst/>
          </a:prstGeom>
        </p:spPr>
      </p:pic>
      <p:sp>
        <p:nvSpPr>
          <p:cNvPr id="6" name="BlokTextu 5"/>
          <p:cNvSpPr txBox="1"/>
          <p:nvPr/>
        </p:nvSpPr>
        <p:spPr>
          <a:xfrm>
            <a:off x="4499992" y="1052736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Rozvádzač kúrenia a osvetlenia</a:t>
            </a:r>
            <a:endParaRPr lang="sk-SK" sz="12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33</a:t>
            </a:fld>
            <a:endParaRPr lang="sk-SK"/>
          </a:p>
        </p:txBody>
      </p:sp>
      <p:pic>
        <p:nvPicPr>
          <p:cNvPr id="3" name="Obrázok 2" descr="p 29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5599"/>
            <a:ext cx="4528957" cy="3060000"/>
          </a:xfrm>
          <a:prstGeom prst="rect">
            <a:avLst/>
          </a:prstGeom>
        </p:spPr>
      </p:pic>
      <p:sp>
        <p:nvSpPr>
          <p:cNvPr id="4" name="BlokTextu 3"/>
          <p:cNvSpPr txBox="1"/>
          <p:nvPr/>
        </p:nvSpPr>
        <p:spPr>
          <a:xfrm>
            <a:off x="0" y="0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b="1" dirty="0" smtClean="0"/>
              <a:t>Tlmivka </a:t>
            </a:r>
            <a:r>
              <a:rPr lang="sk-SK" sz="1200" b="1" dirty="0" err="1" smtClean="0"/>
              <a:t>motorgenerátora</a:t>
            </a:r>
            <a:endParaRPr lang="sk-SK" sz="1200" b="1" dirty="0"/>
          </a:p>
        </p:txBody>
      </p:sp>
      <p:pic>
        <p:nvPicPr>
          <p:cNvPr id="5" name="Obrázok 4" descr="p 30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6589" y="305599"/>
            <a:ext cx="4527411" cy="2844000"/>
          </a:xfrm>
          <a:prstGeom prst="rect">
            <a:avLst/>
          </a:prstGeom>
        </p:spPr>
      </p:pic>
      <p:pic>
        <p:nvPicPr>
          <p:cNvPr id="6" name="Obrázok 5" descr="p 31.jp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573016"/>
            <a:ext cx="4674544" cy="2844008"/>
          </a:xfrm>
          <a:prstGeom prst="rect">
            <a:avLst/>
          </a:prstGeom>
        </p:spPr>
      </p:pic>
      <p:pic>
        <p:nvPicPr>
          <p:cNvPr id="7" name="Obrázok 6" descr="p 32.jp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016" y="3296975"/>
            <a:ext cx="4427984" cy="31200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34</a:t>
            </a:fld>
            <a:endParaRPr lang="sk-SK"/>
          </a:p>
        </p:txBody>
      </p:sp>
      <p:pic>
        <p:nvPicPr>
          <p:cNvPr id="3" name="Obrázok 2" descr="p 33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499992" cy="3327849"/>
          </a:xfrm>
          <a:prstGeom prst="rect">
            <a:avLst/>
          </a:prstGeom>
        </p:spPr>
      </p:pic>
      <p:pic>
        <p:nvPicPr>
          <p:cNvPr id="4" name="Obrázok 3" descr="p 34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5696" y="3526651"/>
            <a:ext cx="5472608" cy="3331349"/>
          </a:xfrm>
          <a:prstGeom prst="rect">
            <a:avLst/>
          </a:prstGeom>
        </p:spPr>
      </p:pic>
      <p:pic>
        <p:nvPicPr>
          <p:cNvPr id="5" name="Obrázok 4" descr="p 35.jp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5043" y="0"/>
            <a:ext cx="4608957" cy="35082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35</a:t>
            </a:fld>
            <a:endParaRPr lang="sk-SK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4627199" cy="64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3528"/>
            <a:ext cx="4427984" cy="675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540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36</a:t>
            </a:fld>
            <a:endParaRPr lang="sk-SK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3385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319" y="1412777"/>
            <a:ext cx="5087681" cy="394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581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37</a:t>
            </a:fld>
            <a:endParaRPr lang="sk-SK"/>
          </a:p>
        </p:txBody>
      </p:sp>
      <p:sp>
        <p:nvSpPr>
          <p:cNvPr id="3" name="BlokTextu 2"/>
          <p:cNvSpPr txBox="1"/>
          <p:nvPr/>
        </p:nvSpPr>
        <p:spPr>
          <a:xfrm>
            <a:off x="35496" y="44624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sz="1200" b="1" dirty="0" smtClean="0"/>
              <a:t>Poznámky</a:t>
            </a:r>
            <a:endParaRPr lang="sk-SK" sz="1200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38</a:t>
            </a:fld>
            <a:endParaRPr lang="sk-SK"/>
          </a:p>
        </p:txBody>
      </p:sp>
      <p:sp>
        <p:nvSpPr>
          <p:cNvPr id="3" name="BlokTextu 2"/>
          <p:cNvSpPr txBox="1"/>
          <p:nvPr/>
        </p:nvSpPr>
        <p:spPr>
          <a:xfrm>
            <a:off x="35496" y="44624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sz="1200" b="1" dirty="0" smtClean="0"/>
              <a:t>Poznámky</a:t>
            </a:r>
            <a:endParaRPr lang="sk-SK" sz="1200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39</a:t>
            </a:fld>
            <a:endParaRPr lang="sk-SK"/>
          </a:p>
        </p:txBody>
      </p:sp>
      <p:sp>
        <p:nvSpPr>
          <p:cNvPr id="3" name="BlokTextu 2"/>
          <p:cNvSpPr txBox="1"/>
          <p:nvPr/>
        </p:nvSpPr>
        <p:spPr>
          <a:xfrm>
            <a:off x="35496" y="44624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k-S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sz="1200" b="1" dirty="0" smtClean="0"/>
              <a:t>Poznámky</a:t>
            </a:r>
            <a:endParaRPr lang="sk-SK" sz="12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4</a:t>
            </a:fld>
            <a:endParaRPr lang="sk-SK"/>
          </a:p>
        </p:txBody>
      </p:sp>
      <p:sp>
        <p:nvSpPr>
          <p:cNvPr id="3" name="BlokTextu 2"/>
          <p:cNvSpPr txBox="1"/>
          <p:nvPr/>
        </p:nvSpPr>
        <p:spPr>
          <a:xfrm>
            <a:off x="0" y="0"/>
            <a:ext cx="914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200" b="1" u="sng" dirty="0" smtClean="0"/>
              <a:t>Voľba prevádzky </a:t>
            </a:r>
            <a:r>
              <a:rPr lang="sk-SK" sz="1200" b="1" u="sng" dirty="0" err="1" smtClean="0"/>
              <a:t>motorgenerátora</a:t>
            </a:r>
            <a:endParaRPr lang="sk-SK" sz="1200" b="1" u="sng" dirty="0" smtClean="0"/>
          </a:p>
          <a:p>
            <a:r>
              <a:rPr lang="sk-SK" sz="1200" dirty="0" smtClean="0"/>
              <a:t> </a:t>
            </a:r>
          </a:p>
          <a:p>
            <a:r>
              <a:rPr lang="sk-SK" sz="1200" dirty="0" smtClean="0"/>
              <a:t>Napájanie siete 3 x 380/220 V 50 Hz každého elektrického vozňa je zo synchrónneho generátora. Prevádzka MG sa riadi podľa poruchového stavu dopravnej jednotky a MG je ovládaný prepínačom V2-25 v hlavnom rozvádzači.</a:t>
            </a:r>
          </a:p>
          <a:p>
            <a:endParaRPr lang="sk-SK" sz="1200" i="1" u="sng" dirty="0" smtClean="0"/>
          </a:p>
          <a:p>
            <a:r>
              <a:rPr lang="sk-SK" sz="1200" i="1" u="sng" dirty="0" smtClean="0"/>
              <a:t>Polohy prepínača MG V2-25:</a:t>
            </a:r>
            <a:endParaRPr lang="sk-SK" sz="1200" i="1" dirty="0" smtClean="0"/>
          </a:p>
          <a:p>
            <a:r>
              <a:rPr lang="sk-SK" sz="1200" dirty="0" smtClean="0"/>
              <a:t>MG - Normálne: základná poloha prepínača, používa sa pri bezporuchovej prevádzke jednotky</a:t>
            </a:r>
          </a:p>
          <a:p>
            <a:r>
              <a:rPr lang="sk-SK" sz="1200" dirty="0" smtClean="0"/>
              <a:t>MG - Núdzovo: pri poruche hlavného trakčného obvodu na vlastnom motorovom voze</a:t>
            </a:r>
          </a:p>
          <a:p>
            <a:r>
              <a:rPr lang="sk-SK" sz="1200" dirty="0" smtClean="0"/>
              <a:t>MG - Susedný: pri poruche MG na vlastnom motorovom voze.</a:t>
            </a:r>
          </a:p>
          <a:p>
            <a:r>
              <a:rPr lang="sk-SK" sz="1200" dirty="0" smtClean="0"/>
              <a:t>Pri normálnej prevádzke je celá dopravná jednotka schopná prevádzky s oboma MG samostatne.</a:t>
            </a:r>
          </a:p>
          <a:p>
            <a:r>
              <a:rPr lang="sk-SK" sz="1200" dirty="0" smtClean="0"/>
              <a:t>Pri núdzovej prevádzke MG je nutné vypnúť spínač riadenia V2-4 do nulovej polohy a prepínač V2-25 MG v hlavnom rozvádzači prepnúť do polohy „NÚDZOVO“. Táto </a:t>
            </a:r>
            <a:r>
              <a:rPr lang="sk-SK" sz="1200" dirty="0" err="1" smtClean="0"/>
              <a:t>varianta</a:t>
            </a:r>
            <a:r>
              <a:rPr lang="sk-SK" sz="1200" dirty="0" smtClean="0"/>
              <a:t> sa použije pri poruche hlavného trakčného obvodu. MG je v prevádzke, obvody 3x380/220 sú napájané z vlastného MG.</a:t>
            </a:r>
          </a:p>
          <a:p>
            <a:r>
              <a:rPr lang="sk-SK" sz="1200" dirty="0" smtClean="0"/>
              <a:t>Pri napájaní obvodov 3x380/220 V zo susedného MG je nutné vypnúť spínač riadenia V2-4 do nulovej polohy a prepínač V2-25 MG v hlavnom rozvádzači prepnúť do polohy „NAPÁJANIE ZO SUSEDNÉHO MG“.</a:t>
            </a:r>
          </a:p>
          <a:p>
            <a:r>
              <a:rPr lang="sk-SK" sz="1200" dirty="0" smtClean="0"/>
              <a:t>Obvody sú napájané z dobrého MG. Pri tejto prevádzke je možné vykurovať, svietiť a dobíjať batérie na pokazenom motorovom voze. Tento stav je signalizovaný kontrolkou na dverách hlavného rozvádzača.</a:t>
            </a:r>
          </a:p>
          <a:p>
            <a:endParaRPr lang="sk-SK" sz="1200" i="1" u="sng" dirty="0" smtClean="0"/>
          </a:p>
          <a:p>
            <a:r>
              <a:rPr lang="sk-SK" sz="1200" i="1" u="sng" dirty="0" smtClean="0"/>
              <a:t>Štart </a:t>
            </a:r>
            <a:r>
              <a:rPr lang="sk-SK" sz="1200" i="1" u="sng" dirty="0" err="1" smtClean="0"/>
              <a:t>motorgenerátora</a:t>
            </a:r>
            <a:r>
              <a:rPr lang="sk-SK" sz="1200" i="1" u="sng" dirty="0" smtClean="0"/>
              <a:t>:</a:t>
            </a:r>
            <a:endParaRPr lang="sk-SK" sz="1200" i="1" dirty="0" smtClean="0"/>
          </a:p>
          <a:p>
            <a:r>
              <a:rPr lang="sk-SK" sz="1200" dirty="0" smtClean="0"/>
              <a:t>Pri štartovaní MG je potrebné držať stlačené tlačidlo MG tak dlho, kým nezhasnú kontrolky na poruchovom paneli a na riadiacom pulte rušňovodiča . V prípade, že kontrolky nezhasnú je potrebné štart MG opakovať.</a:t>
            </a:r>
          </a:p>
          <a:p>
            <a:endParaRPr lang="sk-SK" sz="1200" i="1" u="sng" dirty="0" smtClean="0"/>
          </a:p>
          <a:p>
            <a:r>
              <a:rPr lang="sk-SK" sz="1200" i="1" u="sng" dirty="0" smtClean="0"/>
              <a:t>Ovládanie ventilátorov:</a:t>
            </a:r>
            <a:endParaRPr lang="sk-SK" sz="1200" i="1" dirty="0" smtClean="0"/>
          </a:p>
          <a:p>
            <a:r>
              <a:rPr lang="sk-SK" sz="1200" dirty="0" smtClean="0"/>
              <a:t>Ventilátory sa ovládajú zvolením smeru jazdy pákou prepínača V1 - 4 na pulte pre ovládanie meničov smeru . Najprv sa rozbiehajú ventilátory trakčných motorov a asi za 3 s sa rozbieha ventilátor </a:t>
            </a:r>
            <a:r>
              <a:rPr lang="sk-SK" sz="1200" dirty="0" err="1" smtClean="0"/>
              <a:t>odporníka</a:t>
            </a:r>
            <a:r>
              <a:rPr lang="sk-SK" sz="1200" dirty="0" smtClean="0"/>
              <a:t>, pokým sa nerozbehnú oba ventilátory na poruchovom paneli svieti príslušná kontrolka a na riadiacom pulte „Všeobecná porucha“. Ukončenie rozbehu ventilátorov na všetkých motorových vozňoch je signalizované zhasnutím všeobecnej poruchy na riadiacom pulte rušňovodiča. Ampérmeter odoberaného prúdu v striedavej sieti bude vykazovať odber asi 50 - </a:t>
            </a:r>
            <a:r>
              <a:rPr lang="sk-SK" sz="1200" i="1" dirty="0" smtClean="0"/>
              <a:t>60A</a:t>
            </a:r>
            <a:r>
              <a:rPr lang="sk-SK" sz="1200" dirty="0" smtClean="0"/>
              <a:t>. Keď sú v prevádzke aj kompresory tak sa odber prúdu zvýši asi o 20A.</a:t>
            </a:r>
          </a:p>
          <a:p>
            <a:r>
              <a:rPr lang="sk-SK" sz="1200" dirty="0" smtClean="0"/>
              <a:t>Keď sa ventilátory nerozbehnú, porucha je signalizovaná na poruchovom paneli, ako aj signalizovaním všeobecnej poruchy vo vlaku.</a:t>
            </a:r>
          </a:p>
          <a:p>
            <a:r>
              <a:rPr lang="sk-SK" sz="1200" i="1" dirty="0" smtClean="0"/>
              <a:t>Je preto potrebné skontrolovať ističe ventilátorov motorových vozov v hlavnom rozvádzači.</a:t>
            </a:r>
          </a:p>
          <a:p>
            <a:endParaRPr lang="sk-SK" sz="1200" dirty="0"/>
          </a:p>
        </p:txBody>
      </p:sp>
    </p:spTree>
    <p:extLst>
      <p:ext uri="{BB962C8B-B14F-4D97-AF65-F5344CB8AC3E}">
        <p14:creationId xmlns:p14="http://schemas.microsoft.com/office/powerpoint/2010/main" val="3421754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40</a:t>
            </a:fld>
            <a:endParaRPr lang="sk-SK"/>
          </a:p>
        </p:txBody>
      </p:sp>
      <p:sp>
        <p:nvSpPr>
          <p:cNvPr id="4" name="BlokTextu 3"/>
          <p:cNvSpPr txBox="1"/>
          <p:nvPr/>
        </p:nvSpPr>
        <p:spPr>
          <a:xfrm>
            <a:off x="179512" y="3979252"/>
            <a:ext cx="86409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400" dirty="0" smtClean="0"/>
              <a:t>Učebná pomôcka vznikla v spolupráci:</a:t>
            </a:r>
          </a:p>
          <a:p>
            <a:endParaRPr lang="sk-SK" sz="1400" dirty="0" smtClean="0"/>
          </a:p>
          <a:p>
            <a:r>
              <a:rPr lang="sk-SK" sz="1400" dirty="0" smtClean="0"/>
              <a:t>Ing. Ľubomír </a:t>
            </a:r>
            <a:r>
              <a:rPr lang="sk-SK" sz="1400" dirty="0" err="1" smtClean="0"/>
              <a:t>Matejček</a:t>
            </a:r>
            <a:r>
              <a:rPr lang="sk-SK" sz="1400" dirty="0" smtClean="0"/>
              <a:t> – rušňovodič inštruktor Košice</a:t>
            </a:r>
          </a:p>
          <a:p>
            <a:endParaRPr lang="sk-SK" sz="1400" dirty="0"/>
          </a:p>
          <a:p>
            <a:r>
              <a:rPr lang="sk-SK" sz="1400" dirty="0" smtClean="0"/>
              <a:t>Poďakovanie za poskytnutie materiálov:</a:t>
            </a:r>
          </a:p>
          <a:p>
            <a:endParaRPr lang="sk-SK" sz="1400" dirty="0"/>
          </a:p>
          <a:p>
            <a:r>
              <a:rPr lang="sk-SK" sz="1400" dirty="0" err="1" smtClean="0"/>
              <a:t>Jan</a:t>
            </a:r>
            <a:r>
              <a:rPr lang="sk-SK" sz="1400" dirty="0" smtClean="0"/>
              <a:t> Dostál - </a:t>
            </a:r>
            <a:r>
              <a:rPr lang="sk-SK" sz="1400" dirty="0" smtClean="0"/>
              <a:t>Klub </a:t>
            </a:r>
            <a:r>
              <a:rPr lang="sk-SK" sz="1400" dirty="0" err="1"/>
              <a:t>železničních</a:t>
            </a:r>
            <a:r>
              <a:rPr lang="sk-SK" sz="1400" dirty="0"/>
              <a:t> </a:t>
            </a:r>
            <a:r>
              <a:rPr lang="sk-SK" sz="1400" dirty="0" err="1" smtClean="0"/>
              <a:t>modelářů</a:t>
            </a:r>
            <a:r>
              <a:rPr lang="sk-SK" sz="1400" dirty="0" smtClean="0"/>
              <a:t> </a:t>
            </a:r>
            <a:r>
              <a:rPr lang="sk-SK" sz="1400" dirty="0" err="1"/>
              <a:t>Přerov</a:t>
            </a:r>
            <a:r>
              <a:rPr lang="sk-SK" sz="1400" dirty="0"/>
              <a:t/>
            </a:r>
            <a:br>
              <a:rPr lang="sk-SK" sz="1400" dirty="0"/>
            </a:br>
            <a:endParaRPr lang="sk-SK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5</a:t>
            </a:fld>
            <a:endParaRPr lang="sk-SK"/>
          </a:p>
        </p:txBody>
      </p:sp>
      <p:sp>
        <p:nvSpPr>
          <p:cNvPr id="3" name="BlokTextu 2"/>
          <p:cNvSpPr txBox="1"/>
          <p:nvPr/>
        </p:nvSpPr>
        <p:spPr>
          <a:xfrm>
            <a:off x="0" y="116632"/>
            <a:ext cx="91440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200" b="1" u="sng" dirty="0" smtClean="0"/>
              <a:t>Rozjazd</a:t>
            </a:r>
          </a:p>
          <a:p>
            <a:r>
              <a:rPr lang="sk-SK" sz="1200" dirty="0" smtClean="0"/>
              <a:t>Rozjazd sa prevádza prestavením páky riadiaceho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 V3 - 4 do polohy JI. Až sa celá súprava uvedie do pohybu prestaví sa páka riadiaceho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 do polohy JII.</a:t>
            </a:r>
          </a:p>
          <a:p>
            <a:r>
              <a:rPr lang="sk-SK" sz="1200" dirty="0" smtClean="0"/>
              <a:t>Poloha JI je pre manipulačnú jazdu vlaku, spájanie súprav alebo krátky posun so súpravou .</a:t>
            </a:r>
          </a:p>
          <a:p>
            <a:r>
              <a:rPr lang="sk-SK" sz="1200" dirty="0" smtClean="0"/>
              <a:t>Poloha J II slúži pre rozjazd vlaku nastaveným rozjazdovým prúdom (270A, 350A ,420A ,480A ,570A). Rozjazd vlaku sa vykoná automaticky podľa nastavených </a:t>
            </a:r>
            <a:r>
              <a:rPr lang="sk-SK" sz="1200" dirty="0" err="1" smtClean="0"/>
              <a:t>ampérických</a:t>
            </a:r>
            <a:r>
              <a:rPr lang="sk-SK" sz="1200" dirty="0" smtClean="0"/>
              <a:t> hodnôt.</a:t>
            </a:r>
          </a:p>
          <a:p>
            <a:r>
              <a:rPr lang="sk-SK" sz="1200" dirty="0" smtClean="0"/>
              <a:t>Jazda na odporových stupňoch je signalizovaná </a:t>
            </a:r>
            <a:r>
              <a:rPr lang="sk-SK" sz="1200" i="1" u="sng" dirty="0" smtClean="0"/>
              <a:t>zelenou kontrolkou</a:t>
            </a:r>
            <a:r>
              <a:rPr lang="sk-SK" sz="1200" dirty="0" smtClean="0"/>
              <a:t> na pulte rušňovodiča.</a:t>
            </a:r>
          </a:p>
          <a:p>
            <a:endParaRPr lang="sk-SK" sz="1200" i="1" u="sng" dirty="0" smtClean="0"/>
          </a:p>
          <a:p>
            <a:r>
              <a:rPr lang="sk-SK" sz="1200" i="1" u="sng" dirty="0" smtClean="0"/>
              <a:t>Zaúčinkovanie sklzovej ochrany J1Y7-31, J2Y 7-31</a:t>
            </a:r>
            <a:endParaRPr lang="sk-SK" sz="1200" i="1" dirty="0" smtClean="0"/>
          </a:p>
          <a:p>
            <a:r>
              <a:rPr lang="sk-SK" sz="1200" dirty="0" smtClean="0"/>
              <a:t>Keď dôjde pri rozjazde ku sklzu, zaúčinkuje sklzová ochrana, ktorá má dva stavy pri sklze :</a:t>
            </a:r>
          </a:p>
          <a:p>
            <a:pPr lvl="0"/>
            <a:r>
              <a:rPr lang="sk-SK" sz="1200" dirty="0" smtClean="0"/>
              <a:t>Pri rozdiele napätí na kotvách trakčných motorov 100V </a:t>
            </a:r>
            <a:r>
              <a:rPr lang="sk-SK" sz="1200" dirty="0" err="1" smtClean="0"/>
              <a:t>tj</a:t>
            </a:r>
            <a:r>
              <a:rPr lang="sk-SK" sz="1200" dirty="0" smtClean="0"/>
              <a:t>. malý sklz.</a:t>
            </a:r>
          </a:p>
          <a:p>
            <a:pPr lvl="0"/>
            <a:r>
              <a:rPr lang="sk-SK" sz="1200" dirty="0" smtClean="0"/>
              <a:t>Pri rozdiele napätí na kotvách trakčných motorov 300V </a:t>
            </a:r>
            <a:r>
              <a:rPr lang="sk-SK" sz="1200" dirty="0" err="1" smtClean="0"/>
              <a:t>tj</a:t>
            </a:r>
            <a:r>
              <a:rPr lang="sk-SK" sz="1200" dirty="0" smtClean="0"/>
              <a:t>. veľký sklz.</a:t>
            </a:r>
          </a:p>
          <a:p>
            <a:r>
              <a:rPr lang="sk-SK" sz="1200" dirty="0" smtClean="0"/>
              <a:t>V oboch prípadoch je sklz signalizovaný </a:t>
            </a:r>
            <a:r>
              <a:rPr lang="sk-SK" sz="1200" i="1" u="sng" dirty="0" smtClean="0"/>
              <a:t>žltou </a:t>
            </a:r>
            <a:r>
              <a:rPr lang="sk-SK" sz="1200" dirty="0" smtClean="0"/>
              <a:t>kontrolkou na pulte rušňovodiča ,s označením „SKLZOVÁ OCHRANA“.</a:t>
            </a:r>
          </a:p>
          <a:p>
            <a:r>
              <a:rPr lang="sk-SK" sz="1200" dirty="0" smtClean="0"/>
              <a:t>Pri zaúčinkovaní malého sklzu sa hlavný </a:t>
            </a:r>
            <a:r>
              <a:rPr lang="sk-SK" sz="1200" dirty="0" err="1" smtClean="0"/>
              <a:t>kontrolér</a:t>
            </a:r>
            <a:r>
              <a:rPr lang="sk-SK" sz="1200" dirty="0" smtClean="0"/>
              <a:t> automaticky vracia do nulovej polohy .</a:t>
            </a:r>
          </a:p>
          <a:p>
            <a:r>
              <a:rPr lang="sk-SK" sz="1200" dirty="0" smtClean="0"/>
              <a:t>Pri zaúčinkovaní veľkého sklzu rozopína sa trakčný obvod prepojovanom jazda - brzda (J - 0 - B).</a:t>
            </a:r>
          </a:p>
          <a:p>
            <a:endParaRPr lang="sk-SK" sz="1200" i="1" u="sng" dirty="0" smtClean="0"/>
          </a:p>
          <a:p>
            <a:r>
              <a:rPr lang="sk-SK" sz="1200" i="1" u="sng" dirty="0" smtClean="0"/>
              <a:t>Rozjazd pomocným ovládačom</a:t>
            </a:r>
          </a:p>
          <a:p>
            <a:r>
              <a:rPr lang="sk-SK" sz="1200" dirty="0" smtClean="0"/>
              <a:t>Aby bolo možné riadiť rozjazd vlaku a pritom sledovať výpravu vlaku z bočného okna dverí na stanovišti rušňovodiča, je na pravej strane „POMOCNÝ SPÍNAČ ROZJAZDU“ V15 - 4.</a:t>
            </a:r>
          </a:p>
          <a:p>
            <a:r>
              <a:rPr lang="sk-SK" sz="1200" dirty="0" smtClean="0"/>
              <a:t>Pri riadení pomocným spínačom rozjazdu sa spínač V15 - 4 prepne do polohy „0“.</a:t>
            </a:r>
          </a:p>
          <a:p>
            <a:r>
              <a:rPr lang="sk-SK" sz="1200" dirty="0" smtClean="0"/>
              <a:t>Páka riadiaceho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 sa prestaví do polohy JI. Vlastný rozjazd celého vlaku sa riadi prepnutím spínača V15 - 4 do polohy J1 ,čo zodpovedá manipulačnej jazde. Až sa vlak uvedie do pohybu, prepne sa spínač V15 - 4 do polohy JII . V tejto polohe riadi rozjazd vlaku riadiace prúdové relé podľa nastaveného rozjazdového prúdu . Poloha JII je vratná. Vracia sa do polohy JI, ak spínač pustíme, krokovanie hlavného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 sa zastaví.</a:t>
            </a:r>
          </a:p>
          <a:p>
            <a:endParaRPr lang="sk-SK" sz="1200" b="1" u="sng" dirty="0" smtClean="0"/>
          </a:p>
          <a:p>
            <a:r>
              <a:rPr lang="sk-SK" sz="1200" b="1" u="sng" dirty="0" smtClean="0"/>
              <a:t>Odstavenie súpravy 460</a:t>
            </a:r>
          </a:p>
          <a:p>
            <a:r>
              <a:rPr lang="sk-SK" sz="1200" dirty="0" smtClean="0"/>
              <a:t> Pri odstavovaní súpravy 460 medzi jednotlivými výkonmi je potrebné zachovať tento postup :</a:t>
            </a:r>
          </a:p>
          <a:p>
            <a:endParaRPr lang="sk-SK" sz="1200" dirty="0" smtClean="0"/>
          </a:p>
          <a:p>
            <a:pPr lvl="0"/>
            <a:r>
              <a:rPr lang="sk-SK" sz="1200" dirty="0" smtClean="0"/>
              <a:t>Prepnúť smerovú páku V1- 4 do nulovej polohy. Vypnúť spínač kompresorov A3 - 25.</a:t>
            </a:r>
          </a:p>
          <a:p>
            <a:pPr lvl="0"/>
            <a:r>
              <a:rPr lang="sk-SK" sz="1200" dirty="0" smtClean="0"/>
              <a:t>Vypnúť spínač prípravy MG A1 - 25. Vypnúť spínač zberačov V14 - 4 do nulovej polohy.</a:t>
            </a:r>
          </a:p>
          <a:p>
            <a:pPr lvl="0"/>
            <a:r>
              <a:rPr lang="sk-SK" sz="1200" dirty="0" smtClean="0"/>
              <a:t>Vypnúť spínač hlavného vypínača A7 - 4. Prepnúť smerovú páku V1 - 4 do polohy „</a:t>
            </a:r>
            <a:r>
              <a:rPr lang="sk-SK" sz="1200" i="1" dirty="0" smtClean="0"/>
              <a:t>Riadená".</a:t>
            </a:r>
            <a:endParaRPr lang="sk-SK" sz="1200" dirty="0" smtClean="0"/>
          </a:p>
          <a:p>
            <a:pPr lvl="0"/>
            <a:r>
              <a:rPr lang="sk-SK" sz="1200" dirty="0" smtClean="0"/>
              <a:t>Prestaviť rukoväť brzdiča BS2 do polohy „Záver“ a uzamknúť. Vypnúť vlakový </a:t>
            </a:r>
            <a:r>
              <a:rPr lang="sk-SK" sz="1200" dirty="0" err="1" smtClean="0"/>
              <a:t>zabezpečovač</a:t>
            </a:r>
            <a:r>
              <a:rPr lang="sk-SK" sz="1200" dirty="0" smtClean="0"/>
              <a:t>.</a:t>
            </a:r>
          </a:p>
          <a:p>
            <a:pPr lvl="0"/>
            <a:r>
              <a:rPr lang="sk-SK" sz="1200" dirty="0" smtClean="0"/>
              <a:t>Vypnúť spínače batérií A1 - 4 motorových vozňov ako aj príslušne spínače batérií vo vložených vozňoch.</a:t>
            </a:r>
          </a:p>
          <a:p>
            <a:pPr lvl="0"/>
            <a:r>
              <a:rPr lang="sk-SK" sz="1200" dirty="0" smtClean="0"/>
              <a:t>Utiahnuť ručné brzdy motorových vozňov a podložiť drevenými klinmi. EMJ uzamknúť.</a:t>
            </a:r>
          </a:p>
          <a:p>
            <a:endParaRPr lang="sk-SK" sz="1200" dirty="0" smtClean="0"/>
          </a:p>
          <a:p>
            <a:endParaRPr lang="sk-SK" sz="1200" dirty="0"/>
          </a:p>
        </p:txBody>
      </p:sp>
    </p:spTree>
    <p:extLst>
      <p:ext uri="{BB962C8B-B14F-4D97-AF65-F5344CB8AC3E}">
        <p14:creationId xmlns:p14="http://schemas.microsoft.com/office/powerpoint/2010/main" val="229752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6</a:t>
            </a:fld>
            <a:endParaRPr lang="sk-SK"/>
          </a:p>
        </p:txBody>
      </p:sp>
      <p:sp>
        <p:nvSpPr>
          <p:cNvPr id="3" name="BlokTextu 2"/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200" b="1" u="sng" dirty="0" smtClean="0"/>
              <a:t>Núdzová jazda</a:t>
            </a:r>
          </a:p>
          <a:p>
            <a:endParaRPr lang="sk-SK" sz="1200" b="1" u="sng" dirty="0" smtClean="0"/>
          </a:p>
          <a:p>
            <a:r>
              <a:rPr lang="sk-SK" sz="1200" dirty="0" smtClean="0"/>
              <a:t> V prípade poruchy automatickej regulácie rozjazdu vlaku na jednom motorovom vozni (</a:t>
            </a:r>
            <a:r>
              <a:rPr lang="sk-SK" sz="1200" dirty="0" err="1" smtClean="0"/>
              <a:t>vadné</a:t>
            </a:r>
            <a:r>
              <a:rPr lang="sk-SK" sz="1200" dirty="0" smtClean="0"/>
              <a:t> riadiaco-prúdové relé B1Y5-31), je možné na tomto motorovom vozni odpojiť riadenie a mať v prevádzke len jeden motorový vozeň, ktorý je v poriadku, alebo rozjazd oboch motorových vozňov riadiť ručne tzv. „Núdzovou jazdou". V tomto prípade sa </a:t>
            </a:r>
            <a:r>
              <a:rPr lang="sk-SK" sz="1200" dirty="0" err="1" smtClean="0"/>
              <a:t>povytiahne</a:t>
            </a:r>
            <a:r>
              <a:rPr lang="sk-SK" sz="1200" dirty="0" smtClean="0"/>
              <a:t> páka riadiaceho</a:t>
            </a:r>
            <a:r>
              <a:rPr lang="sk-SK" sz="1200" u="sng" dirty="0" smtClean="0"/>
              <a:t>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 na tom motorovom vozni, z ktorého sa riad</a:t>
            </a:r>
            <a:r>
              <a:rPr lang="sk-SK" sz="1200" u="sng" dirty="0" smtClean="0"/>
              <a:t>i, </a:t>
            </a:r>
            <a:r>
              <a:rPr lang="sk-SK" sz="1200" dirty="0" smtClean="0"/>
              <a:t>do hornej polohy.  Po tomto úkone je vhodne skontrolovať istič (P5-4, či nedošlo k jeho vypnutiu, najmä keď je v súprave viac motorových vozňov ako dva. Rozjazd vlaku sa riadi postupným natáčaním riadiaceho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, ktorý dáva povely </a:t>
            </a:r>
            <a:r>
              <a:rPr lang="sk-SK" sz="1200" dirty="0" err="1" smtClean="0"/>
              <a:t>pneumotora</a:t>
            </a:r>
            <a:r>
              <a:rPr lang="sk-SK" sz="1200" dirty="0" smtClean="0"/>
              <a:t> hlavného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 k nastavovaniu jednotlivých odporových stupňov. Riadiacim </a:t>
            </a:r>
            <a:r>
              <a:rPr lang="sk-SK" sz="1200" dirty="0" err="1" smtClean="0"/>
              <a:t>kontrolérom</a:t>
            </a:r>
            <a:r>
              <a:rPr lang="sk-SK" sz="1200" dirty="0" smtClean="0"/>
              <a:t> sa postupne nastavuje 15</a:t>
            </a:r>
            <a:r>
              <a:rPr lang="sk-SK" sz="1200" u="sng" dirty="0" smtClean="0"/>
              <a:t> </a:t>
            </a:r>
            <a:r>
              <a:rPr lang="sk-SK" sz="1200" dirty="0" smtClean="0"/>
              <a:t>odporových stupňov, stupeň č. 16 je stupeň</a:t>
            </a:r>
            <a:r>
              <a:rPr lang="sk-SK" sz="1200" u="sng" dirty="0" smtClean="0"/>
              <a:t> </a:t>
            </a:r>
            <a:r>
              <a:rPr lang="sk-SK" sz="1200" dirty="0" smtClean="0"/>
              <a:t>hospodárny a jeden stupeň </a:t>
            </a:r>
            <a:r>
              <a:rPr lang="sk-SK" sz="1200" dirty="0" err="1" smtClean="0"/>
              <a:t>schuntovací</a:t>
            </a:r>
            <a:r>
              <a:rPr lang="sk-SK" sz="1200" dirty="0" smtClean="0"/>
              <a:t> č. 17. Rýchlosť nastavovania stupňov sa riadi veľkosťou prúdu v trakčnom obvode, ktorý sa sleduje na ampérmetri. Keď treba zaradiť nižší odporový stupeň , vracia sa riadiaci </a:t>
            </a:r>
            <a:r>
              <a:rPr lang="sk-SK" sz="1200" dirty="0" err="1" smtClean="0"/>
              <a:t>kontrolér</a:t>
            </a:r>
            <a:r>
              <a:rPr lang="sk-SK" sz="1200" dirty="0" smtClean="0"/>
              <a:t> postupne späť na príslušný nižší stupeň. Keď treba vrátiť hlavný </a:t>
            </a:r>
            <a:r>
              <a:rPr lang="sk-SK" sz="1200" dirty="0" err="1" smtClean="0"/>
              <a:t>kontrolér</a:t>
            </a:r>
            <a:r>
              <a:rPr lang="sk-SK" sz="1200" dirty="0" smtClean="0"/>
              <a:t> do nuly, prestaví sa páka riadiaceho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 až do nulovej polohy . V tejto polohe sa uvedie do činnosti automatika , ktorá vráti hlavné </a:t>
            </a:r>
            <a:r>
              <a:rPr lang="sk-SK" sz="1200" dirty="0" err="1" smtClean="0"/>
              <a:t>kontroléry</a:t>
            </a:r>
            <a:r>
              <a:rPr lang="sk-SK" sz="1200" dirty="0" smtClean="0"/>
              <a:t> do nulovej polohy, čo sa prejaví zhasnutím zelenej </a:t>
            </a:r>
            <a:r>
              <a:rPr lang="sk-SK" sz="1200" dirty="0" err="1" smtClean="0"/>
              <a:t>signálky</a:t>
            </a:r>
            <a:r>
              <a:rPr lang="sk-SK" sz="1200" dirty="0" smtClean="0"/>
              <a:t> na pulte. Pri núdzovej jazde je zakázané preskočiť niektorý stupeň, pretože hrozí roztrhnutie vlaku. Pri núdzovej jazde sa nedá elektricky brzdiť.</a:t>
            </a:r>
          </a:p>
          <a:p>
            <a:endParaRPr lang="sk-SK" sz="1200" dirty="0" smtClean="0"/>
          </a:p>
          <a:p>
            <a:r>
              <a:rPr lang="sk-SK" sz="1200" b="1" u="sng" dirty="0" smtClean="0"/>
              <a:t>Technológia jazdy</a:t>
            </a:r>
          </a:p>
          <a:p>
            <a:endParaRPr lang="sk-SK" sz="1200" b="1" u="sng" dirty="0" smtClean="0"/>
          </a:p>
          <a:p>
            <a:r>
              <a:rPr lang="sk-SK" sz="1200" b="1" dirty="0" smtClean="0"/>
              <a:t> </a:t>
            </a:r>
            <a:r>
              <a:rPr lang="sk-SK" sz="1200" dirty="0" smtClean="0"/>
              <a:t>Rozjazdový </a:t>
            </a:r>
            <a:r>
              <a:rPr lang="sk-SK" sz="1200" dirty="0" err="1" smtClean="0"/>
              <a:t>odporník</a:t>
            </a:r>
            <a:r>
              <a:rPr lang="sk-SK" sz="1200" dirty="0" smtClean="0"/>
              <a:t> je dimenzovaný pre trvalé zaťaženie pri jazde na odporových stupňoch. To platí v plnom rozsahu pri jazde na 6. alebo vyššom odporovom stupni hlavného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. Pri jazde na 5. a nižšom stupni hlavného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 platia určité obmedzenia, ktoré však výrobca neuznal za vhodné podrobne vysvetľovať v návode na obsluhu.</a:t>
            </a:r>
          </a:p>
          <a:p>
            <a:r>
              <a:rPr lang="sk-SK" sz="1200" dirty="0" smtClean="0"/>
              <a:t>Až do piateho stupňa hlavného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 je </a:t>
            </a:r>
            <a:r>
              <a:rPr lang="sk-SK" sz="1200" dirty="0" err="1" smtClean="0"/>
              <a:t>odporník</a:t>
            </a:r>
            <a:r>
              <a:rPr lang="sk-SK" sz="1200" dirty="0" smtClean="0"/>
              <a:t> zapojený, že sú všetky jeho sekcie sú zapojené v sérii. Od šiesteho odporového stupňa hore sú vždy zapojené dve paralelné vetvy </a:t>
            </a:r>
            <a:r>
              <a:rPr lang="sk-SK" sz="1200" dirty="0" err="1" smtClean="0"/>
              <a:t>odporníka</a:t>
            </a:r>
            <a:r>
              <a:rPr lang="sk-SK" sz="1200" dirty="0" smtClean="0"/>
              <a:t>, čiže každá z nich vedie určitú časť celkového trakčného prúdu motorov. Z toho je zrejmé, že pri  rozjazdovom prúde 420A je </a:t>
            </a:r>
            <a:r>
              <a:rPr lang="sk-SK" sz="1200" dirty="0" err="1" smtClean="0"/>
              <a:t>odporník</a:t>
            </a:r>
            <a:r>
              <a:rPr lang="sk-SK" sz="1200" dirty="0" smtClean="0"/>
              <a:t> do piateho stupňa preťažovaný (ale len krátku dobu), ale od šiesteho stupňa hore je už </a:t>
            </a:r>
            <a:r>
              <a:rPr lang="sk-SK" sz="1200" dirty="0" err="1" smtClean="0"/>
              <a:t>odporník</a:t>
            </a:r>
            <a:r>
              <a:rPr lang="sk-SK" sz="1200" dirty="0" smtClean="0"/>
              <a:t> značne odľahčený. Pri jazde len s jedným motorovým vozom je preto rozjazd vlaku vyšším prúdom, ako 350A značným </a:t>
            </a:r>
            <a:r>
              <a:rPr lang="sk-SK" sz="1200" dirty="0" err="1" smtClean="0"/>
              <a:t>nebezpečím</a:t>
            </a:r>
            <a:r>
              <a:rPr lang="sk-SK" sz="1200" dirty="0" smtClean="0"/>
              <a:t> pre </a:t>
            </a:r>
            <a:r>
              <a:rPr lang="sk-SK" sz="1200" dirty="0" err="1" smtClean="0"/>
              <a:t>odporník</a:t>
            </a:r>
            <a:r>
              <a:rPr lang="sk-SK" sz="1200" dirty="0" smtClean="0"/>
              <a:t>, pretože rozjazd trvá podstatne dlhšie ako pri prevádzke oboch motorových vozňov. Najhoršie podmienky pre </a:t>
            </a:r>
            <a:r>
              <a:rPr lang="sk-SK" sz="1200" dirty="0" err="1" smtClean="0"/>
              <a:t>odporník</a:t>
            </a:r>
            <a:r>
              <a:rPr lang="sk-SK" sz="1200" dirty="0" smtClean="0"/>
              <a:t> sú pri jednom motorovom voze pri navolení rozjazdového prúdu 480A.</a:t>
            </a:r>
          </a:p>
          <a:p>
            <a:r>
              <a:rPr lang="sk-SK" sz="1200" dirty="0" smtClean="0"/>
              <a:t> Konštrukcia súprav 460 a dobrá energetická účinnosť rozjazdu vlaku vyžaduje túto technológiu jazdy:</a:t>
            </a:r>
          </a:p>
          <a:p>
            <a:pPr lvl="0"/>
            <a:r>
              <a:rPr lang="sk-SK" sz="1200" dirty="0" smtClean="0"/>
              <a:t>z polohy 0 prestaviť riadiaci </a:t>
            </a:r>
            <a:r>
              <a:rPr lang="sk-SK" sz="1200" dirty="0" err="1" smtClean="0"/>
              <a:t>kontrolér</a:t>
            </a:r>
            <a:r>
              <a:rPr lang="sk-SK" sz="1200" dirty="0" smtClean="0"/>
              <a:t> do polohy JI a hneď do polohy JII.</a:t>
            </a:r>
          </a:p>
          <a:p>
            <a:pPr lvl="0"/>
            <a:r>
              <a:rPr lang="sk-SK" sz="1200" dirty="0" smtClean="0"/>
              <a:t>krátko pred dosiahnutím požadovanej rýchlosti prestaviť riadiaci </a:t>
            </a:r>
            <a:r>
              <a:rPr lang="sk-SK" sz="1200" dirty="0" err="1" smtClean="0"/>
              <a:t>kontrolér</a:t>
            </a:r>
            <a:r>
              <a:rPr lang="sk-SK" sz="1200" dirty="0" smtClean="0"/>
              <a:t> späť do 0.</a:t>
            </a:r>
          </a:p>
          <a:p>
            <a:pPr lvl="0"/>
            <a:r>
              <a:rPr lang="sk-SK" sz="1200" dirty="0" smtClean="0"/>
              <a:t>Ak je potrebné udržiavať požadovanú rýchlosť, vlaku na dlhšom úseku je potrebné využívať „ JAZDU</a:t>
            </a:r>
            <a:r>
              <a:rPr lang="sk-SK" sz="1200" u="sng" dirty="0" smtClean="0"/>
              <a:t> </a:t>
            </a:r>
            <a:r>
              <a:rPr lang="sk-SK" sz="1200" dirty="0" smtClean="0"/>
              <a:t>ZNÍŽENÝM VÝKONOM.“</a:t>
            </a:r>
          </a:p>
          <a:p>
            <a:r>
              <a:rPr lang="sk-SK" sz="1200" dirty="0" smtClean="0"/>
              <a:t>Jazda na odporových stupňoch zbytočne zaťažuje </a:t>
            </a:r>
            <a:r>
              <a:rPr lang="sk-SK" sz="1200" dirty="0" err="1" smtClean="0"/>
              <a:t>odporník</a:t>
            </a:r>
            <a:r>
              <a:rPr lang="sk-SK" sz="1200" dirty="0" smtClean="0"/>
              <a:t>.</a:t>
            </a:r>
          </a:p>
          <a:p>
            <a:pPr lvl="0"/>
            <a:r>
              <a:rPr lang="sk-SK" sz="1200" dirty="0" smtClean="0"/>
              <a:t>Elektrodynamickú brzdu BII požívať pri rýchlosti nižšej, ako 90 km/h.</a:t>
            </a:r>
          </a:p>
          <a:p>
            <a:pPr lvl="0"/>
            <a:r>
              <a:rPr lang="sk-SK" sz="1200" dirty="0" smtClean="0"/>
              <a:t>Elektrodynamickú brzdu využívať až do rýchlosti 15km/h v súčinnosti s priebežným brzdením nemotorových vozňov. BII  je možno ponechať až do úplného zastavenia.</a:t>
            </a:r>
          </a:p>
          <a:p>
            <a:endParaRPr lang="sk-SK" sz="1200" dirty="0" smtClean="0"/>
          </a:p>
          <a:p>
            <a:endParaRPr lang="sk-SK" sz="1200" dirty="0"/>
          </a:p>
        </p:txBody>
      </p:sp>
    </p:spTree>
    <p:extLst>
      <p:ext uri="{BB962C8B-B14F-4D97-AF65-F5344CB8AC3E}">
        <p14:creationId xmlns:p14="http://schemas.microsoft.com/office/powerpoint/2010/main" val="245213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7</a:t>
            </a:fld>
            <a:endParaRPr lang="sk-SK"/>
          </a:p>
        </p:txBody>
      </p:sp>
      <p:sp>
        <p:nvSpPr>
          <p:cNvPr id="3" name="BlokTextu 2"/>
          <p:cNvSpPr txBox="1"/>
          <p:nvPr/>
        </p:nvSpPr>
        <p:spPr>
          <a:xfrm>
            <a:off x="0" y="0"/>
            <a:ext cx="9144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200" b="1" u="sng" dirty="0" smtClean="0"/>
              <a:t>Najčastejšie poruchové stavy</a:t>
            </a:r>
          </a:p>
          <a:p>
            <a:pPr lvl="0"/>
            <a:endParaRPr lang="sk-SK" sz="1200" u="sng" dirty="0" smtClean="0"/>
          </a:p>
          <a:p>
            <a:pPr lvl="0"/>
            <a:r>
              <a:rPr lang="sk-SK" sz="1200" u="sng" dirty="0" smtClean="0"/>
              <a:t>1. Pri zapnutí ovládača batérií A1-4 nezopne stýkač batérie S1-8 :</a:t>
            </a:r>
            <a:endParaRPr lang="sk-SK" sz="1200" dirty="0" smtClean="0"/>
          </a:p>
          <a:p>
            <a:r>
              <a:rPr lang="sk-SK" sz="1200" dirty="0" smtClean="0"/>
              <a:t>Vypnutý istič P6-8. Prepálené poistky P5-8, alebo P9-8 umiestnené pri ľavom kompresore. Previesť núdzovú prevádzku batérie.</a:t>
            </a:r>
          </a:p>
          <a:p>
            <a:pPr lvl="0"/>
            <a:r>
              <a:rPr lang="sk-SK" sz="1200" u="sng" dirty="0" smtClean="0"/>
              <a:t>2. Stýkač batérie S1-8 zopne, ale napätie je len na ľavom voltmetri v smere jazdy.</a:t>
            </a:r>
            <a:endParaRPr lang="sk-SK" sz="1200" dirty="0" smtClean="0"/>
          </a:p>
          <a:p>
            <a:r>
              <a:rPr lang="sk-SK" sz="1200" dirty="0" smtClean="0"/>
              <a:t>Prepálené poistky P5-8, alebo P4-8 umiestnené pri pravom kompresore.  Previesť núdzovú prevádzku batérie.</a:t>
            </a:r>
          </a:p>
          <a:p>
            <a:r>
              <a:rPr lang="sk-SK" sz="1200" dirty="0" smtClean="0"/>
              <a:t> </a:t>
            </a:r>
            <a:r>
              <a:rPr lang="sk-SK" sz="1200" i="1" dirty="0" smtClean="0"/>
              <a:t>Núdzová prevádzka batérie</a:t>
            </a:r>
            <a:r>
              <a:rPr lang="sk-SK" sz="1200" dirty="0" smtClean="0"/>
              <a:t>: Po otvorení príklopu kompresora preložiť poistku P4-8 (P5-8) do držiaku </a:t>
            </a:r>
            <a:r>
              <a:rPr lang="sk-SK" sz="1200" i="1" dirty="0" smtClean="0"/>
              <a:t>„NÚDZOVÁ PREVÁDZKA“.</a:t>
            </a:r>
            <a:endParaRPr lang="sk-SK" sz="1200" dirty="0" smtClean="0"/>
          </a:p>
          <a:p>
            <a:pPr lvl="0"/>
            <a:r>
              <a:rPr lang="sk-SK" sz="1200" u="sng" dirty="0" smtClean="0"/>
              <a:t>3. Počas prevádzky MG nie sú dobíjané batérie:</a:t>
            </a:r>
            <a:endParaRPr lang="sk-SK" sz="1200" dirty="0" smtClean="0"/>
          </a:p>
          <a:p>
            <a:r>
              <a:rPr lang="sk-SK" sz="1200" dirty="0" smtClean="0"/>
              <a:t>Vypnutý istič P1-8 (P7-8). Prepálená poistka P2-8 (P8-8) na </a:t>
            </a:r>
            <a:r>
              <a:rPr lang="sk-SK" sz="1200" dirty="0" err="1" smtClean="0"/>
              <a:t>dobíjači</a:t>
            </a:r>
            <a:r>
              <a:rPr lang="sk-SK" sz="1200" dirty="0" smtClean="0"/>
              <a:t> batérie.</a:t>
            </a:r>
          </a:p>
          <a:p>
            <a:pPr lvl="0"/>
            <a:r>
              <a:rPr lang="sk-SK" sz="1200" u="sng" dirty="0" smtClean="0"/>
              <a:t>4. Pri prestavení smerovej páky V1-4 z polohy riadená do polohy P - O - Z (riadiaca) neprestaví spínač V11-4 v skrini prepínačov:</a:t>
            </a:r>
            <a:endParaRPr lang="sk-SK" sz="1200" dirty="0" smtClean="0"/>
          </a:p>
          <a:p>
            <a:r>
              <a:rPr lang="sk-SK" sz="1200" dirty="0" smtClean="0"/>
              <a:t>Vypnutý istič P5-4. </a:t>
            </a:r>
            <a:r>
              <a:rPr lang="sk-SK" sz="1200" dirty="0" err="1" smtClean="0"/>
              <a:t>Vadný</a:t>
            </a:r>
            <a:r>
              <a:rPr lang="sk-SK" sz="1200" dirty="0" smtClean="0"/>
              <a:t> </a:t>
            </a:r>
            <a:r>
              <a:rPr lang="sk-SK" sz="1200" dirty="0" err="1" smtClean="0"/>
              <a:t>el.mag</a:t>
            </a:r>
            <a:r>
              <a:rPr lang="sk-SK" sz="1200" dirty="0" smtClean="0"/>
              <a:t>. pohon prepínačov.  Prepínač prestaviť ručne, zatlačením kotvičky pohonu. </a:t>
            </a:r>
          </a:p>
          <a:p>
            <a:r>
              <a:rPr lang="sk-SK" sz="1200" dirty="0" smtClean="0"/>
              <a:t>P</a:t>
            </a:r>
            <a:r>
              <a:rPr lang="sk-SK" sz="1200" i="1" dirty="0" smtClean="0"/>
              <a:t>odobne možno prestavil' aj prepínače V21 a V33.</a:t>
            </a:r>
          </a:p>
          <a:p>
            <a:pPr lvl="0"/>
            <a:r>
              <a:rPr lang="sk-SK" sz="1200" u="sng" dirty="0" smtClean="0"/>
              <a:t>5. Nezoplo relé B2-4 (koncový spínač na oblom čele)</a:t>
            </a:r>
          </a:p>
          <a:p>
            <a:r>
              <a:rPr lang="sk-SK" sz="1200" dirty="0" smtClean="0"/>
              <a:t>Nedotlačený koncový spínač K5-4 na poslednom motorovom vozni - zásuvka č.3. Smerová páka V1-4 v riadených motorových vozňoch v polohe riadiaca. Nezopnutý koncový spínač kľúčového hospodárstva K4-4. </a:t>
            </a:r>
            <a:r>
              <a:rPr lang="sk-SK" sz="1200" dirty="0" err="1" smtClean="0"/>
              <a:t>Vadné</a:t>
            </a:r>
            <a:r>
              <a:rPr lang="sk-SK" sz="1200" dirty="0" smtClean="0"/>
              <a:t> kontakty vypínacieho tlačidla HV A2-4 na pulte.</a:t>
            </a:r>
          </a:p>
          <a:p>
            <a:endParaRPr lang="sk-SK" sz="1200" i="1" dirty="0" smtClean="0"/>
          </a:p>
          <a:p>
            <a:endParaRPr lang="sk-SK" sz="1200" dirty="0" smtClean="0"/>
          </a:p>
          <a:p>
            <a:endParaRPr lang="sk-SK" sz="1200" dirty="0"/>
          </a:p>
        </p:txBody>
      </p:sp>
      <p:pic>
        <p:nvPicPr>
          <p:cNvPr id="4" name="Obrázok 3" descr="tab zavad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068960"/>
            <a:ext cx="4608806" cy="3528000"/>
          </a:xfrm>
          <a:prstGeom prst="rect">
            <a:avLst/>
          </a:prstGeom>
        </p:spPr>
      </p:pic>
      <p:pic>
        <p:nvPicPr>
          <p:cNvPr id="5" name="Obrázok 4" descr="tab zavada 2.jpg"/>
          <p:cNvPicPr>
            <a:picLocks noChangeAspect="1"/>
          </p:cNvPicPr>
          <p:nvPr/>
        </p:nvPicPr>
        <p:blipFill>
          <a:blip r:embed="rId3" cstate="print"/>
          <a:srcRect l="2793" r="832"/>
          <a:stretch>
            <a:fillRect/>
          </a:stretch>
        </p:blipFill>
        <p:spPr>
          <a:xfrm>
            <a:off x="4548090" y="2996952"/>
            <a:ext cx="4595910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7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8</a:t>
            </a:fld>
            <a:endParaRPr lang="sk-SK"/>
          </a:p>
        </p:txBody>
      </p:sp>
      <p:sp>
        <p:nvSpPr>
          <p:cNvPr id="4" name="BlokTextu 3"/>
          <p:cNvSpPr txBox="1"/>
          <p:nvPr/>
        </p:nvSpPr>
        <p:spPr>
          <a:xfrm>
            <a:off x="0" y="0"/>
            <a:ext cx="9144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sk-SK" sz="1200" u="sng" dirty="0" smtClean="0"/>
          </a:p>
          <a:p>
            <a:pPr lvl="0"/>
            <a:r>
              <a:rPr lang="sk-SK" sz="1200" u="sng" dirty="0" smtClean="0"/>
              <a:t>6. Po zopnutí spínača HV A7-4 nezoplo relé B7-4.</a:t>
            </a:r>
          </a:p>
          <a:p>
            <a:r>
              <a:rPr lang="sk-SK" sz="1200" dirty="0" smtClean="0"/>
              <a:t>Hlavný </a:t>
            </a:r>
            <a:r>
              <a:rPr lang="sk-SK" sz="1200" dirty="0" err="1" smtClean="0"/>
              <a:t>kontrolér</a:t>
            </a:r>
            <a:r>
              <a:rPr lang="sk-SK" sz="1200" dirty="0" smtClean="0"/>
              <a:t> nie je v nule. Znečistené kontakty 3V11-4. Nezopnuté relé B2-4. Nezopnuté blokovacie dotyky krytov </a:t>
            </a:r>
            <a:r>
              <a:rPr lang="sk-SK" sz="1200" dirty="0" err="1" smtClean="0"/>
              <a:t>Vn</a:t>
            </a:r>
            <a:r>
              <a:rPr lang="sk-SK" sz="1200" dirty="0" smtClean="0"/>
              <a:t> poistiek a stýkačov vo vložených vozňoch.</a:t>
            </a:r>
          </a:p>
          <a:p>
            <a:pPr lvl="0"/>
            <a:r>
              <a:rPr lang="sk-SK" sz="1200" u="sng" dirty="0" smtClean="0"/>
              <a:t>7. Po zopnutí spínača HV A7-4 rozopne relé B6-4.</a:t>
            </a:r>
          </a:p>
          <a:p>
            <a:r>
              <a:rPr lang="sk-SK" sz="1200" dirty="0" smtClean="0"/>
              <a:t>Nezopnutý kontakt 10V01-1 prepojovača zberačov. </a:t>
            </a:r>
            <a:r>
              <a:rPr lang="sk-SK" sz="1200" dirty="0" err="1" smtClean="0"/>
              <a:t>Vadné</a:t>
            </a:r>
            <a:r>
              <a:rPr lang="sk-SK" sz="1200" dirty="0" smtClean="0"/>
              <a:t> </a:t>
            </a:r>
            <a:r>
              <a:rPr lang="sk-SK" sz="1200" dirty="0" err="1" smtClean="0"/>
              <a:t>kľudové</a:t>
            </a:r>
            <a:r>
              <a:rPr lang="sk-SK" sz="1200" dirty="0" smtClean="0"/>
              <a:t> kontakty stýkačov 2S1-2 a 4S4-2.  </a:t>
            </a:r>
            <a:r>
              <a:rPr lang="sk-SK" sz="1200" dirty="0" err="1" smtClean="0"/>
              <a:t>Vadné</a:t>
            </a:r>
            <a:r>
              <a:rPr lang="sk-SK" sz="1200" dirty="0" smtClean="0"/>
              <a:t> dotyky blokovacieho relé ochrán 2B2-5. Nezopnuté blok. dotyky J-O-B, 2V09-1. </a:t>
            </a:r>
            <a:r>
              <a:rPr lang="sk-SK" sz="1200" dirty="0" err="1" smtClean="0"/>
              <a:t>Vadný</a:t>
            </a:r>
            <a:r>
              <a:rPr lang="sk-SK" sz="1200" dirty="0" smtClean="0"/>
              <a:t> dotyk 1B6-4, 2B8-75, 7V09, 2B1-25, 1B2-4, 4B6-25.</a:t>
            </a:r>
          </a:p>
          <a:p>
            <a:pPr lvl="0"/>
            <a:r>
              <a:rPr lang="sk-SK" sz="1200" u="sng" dirty="0" smtClean="0"/>
              <a:t>8. Po navolení príprava MG vypne HV.</a:t>
            </a:r>
          </a:p>
          <a:p>
            <a:r>
              <a:rPr lang="sk-SK" sz="1200" dirty="0" smtClean="0"/>
              <a:t>Ovládač zberačov V14-4 v nule. Znečistené dotyky relé zberačov B4-4 ( B5-4 ). </a:t>
            </a:r>
            <a:r>
              <a:rPr lang="sk-SK" sz="1200" dirty="0" err="1" smtClean="0"/>
              <a:t>Vadné</a:t>
            </a:r>
            <a:r>
              <a:rPr lang="sk-SK" sz="1200" dirty="0" smtClean="0"/>
              <a:t> dotyky stýkača HV S1-4.</a:t>
            </a:r>
          </a:p>
          <a:p>
            <a:pPr lvl="0"/>
            <a:r>
              <a:rPr lang="sk-SK" sz="1200" u="sng" dirty="0" smtClean="0"/>
              <a:t>9. Po uvoľnení tlačidla štartu MG vypne HV.</a:t>
            </a:r>
          </a:p>
          <a:p>
            <a:r>
              <a:rPr lang="sk-SK" sz="1200" dirty="0" smtClean="0"/>
              <a:t>Nezoplo niektoré koncové relé ochrán: (1BY1-31, 1BY6-31, 1B1Y4-31, 1B2Y4-31, 1BY21-31).</a:t>
            </a:r>
          </a:p>
          <a:p>
            <a:pPr lvl="0"/>
            <a:r>
              <a:rPr lang="sk-SK" sz="1200" u="sng" dirty="0" smtClean="0"/>
              <a:t>10 Po navolení JI vypne HV.</a:t>
            </a:r>
          </a:p>
          <a:p>
            <a:r>
              <a:rPr lang="sk-SK" sz="1200" dirty="0" err="1" smtClean="0"/>
              <a:t>Vadné</a:t>
            </a:r>
            <a:r>
              <a:rPr lang="sk-SK" sz="1200" dirty="0" smtClean="0"/>
              <a:t> dotyky stýkačov ventilátorov 1S8-2, 1S9-2, relé str. siete 1B15-25 , 1B16-25. 1B17-25 a relé straty ventilácie 2B22-25.</a:t>
            </a:r>
          </a:p>
          <a:p>
            <a:pPr lvl="0"/>
            <a:r>
              <a:rPr lang="sk-SK" sz="1200" u="sng" dirty="0" smtClean="0"/>
              <a:t>11. Pri zaradení smeru P alebo Z, ihneď vypne HV.</a:t>
            </a:r>
          </a:p>
          <a:p>
            <a:r>
              <a:rPr lang="sk-SK" sz="1200" dirty="0" smtClean="0"/>
              <a:t>Vypnutý niektorý istič ventilátorov P7-2, P8-2, P9-2.</a:t>
            </a:r>
          </a:p>
          <a:p>
            <a:pPr lvl="0"/>
            <a:r>
              <a:rPr lang="sk-SK" sz="1200" u="sng" dirty="0" smtClean="0"/>
              <a:t>12. Pri zaradení JI alebo BI po 4 sek, vypne HV. </a:t>
            </a:r>
          </a:p>
          <a:p>
            <a:pPr lvl="0"/>
            <a:r>
              <a:rPr lang="sk-SK" sz="1200" dirty="0" smtClean="0"/>
              <a:t>Nerozoplo veterné relé Y2-25.</a:t>
            </a:r>
          </a:p>
          <a:p>
            <a:pPr lvl="0"/>
            <a:r>
              <a:rPr lang="sk-SK" sz="1200" u="sng" dirty="0" smtClean="0"/>
              <a:t>13. Pri prepnutí MG V2-25 do polohy susedná, sa neobjaví napätie 380/220V</a:t>
            </a:r>
            <a:r>
              <a:rPr lang="sk-SK" sz="1200" dirty="0" smtClean="0"/>
              <a:t>.</a:t>
            </a:r>
          </a:p>
          <a:p>
            <a:r>
              <a:rPr lang="sk-SK" sz="1200" dirty="0" smtClean="0"/>
              <a:t>Vypnutý istič P18-2 v </a:t>
            </a:r>
            <a:r>
              <a:rPr lang="sk-SK" sz="1200" dirty="0" err="1" smtClean="0"/>
              <a:t>BROT-e</a:t>
            </a:r>
            <a:r>
              <a:rPr lang="sk-SK" sz="1200" dirty="0" smtClean="0"/>
              <a:t>. Nezopnutý stýkač S14-2 v </a:t>
            </a:r>
            <a:r>
              <a:rPr lang="sk-SK" sz="1200" dirty="0" err="1" smtClean="0"/>
              <a:t>BROT-e</a:t>
            </a:r>
            <a:r>
              <a:rPr lang="sk-SK" sz="1200" dirty="0" smtClean="0"/>
              <a:t>.</a:t>
            </a:r>
          </a:p>
          <a:p>
            <a:pPr lvl="0"/>
            <a:r>
              <a:rPr lang="sk-SK" sz="1200" u="sng" dirty="0" smtClean="0"/>
              <a:t>14. HK rýchlo krokuje na stupne.</a:t>
            </a:r>
          </a:p>
          <a:p>
            <a:r>
              <a:rPr lang="sk-SK" sz="1200" dirty="0" smtClean="0"/>
              <a:t>Prerušený vačkový spínač </a:t>
            </a:r>
            <a:r>
              <a:rPr lang="sk-SK" sz="1200" dirty="0" err="1" smtClean="0"/>
              <a:t>pneumotora</a:t>
            </a:r>
            <a:r>
              <a:rPr lang="sk-SK" sz="1200" dirty="0" smtClean="0"/>
              <a:t> 39V04-1 (nezopína relé B25-4)</a:t>
            </a:r>
          </a:p>
          <a:p>
            <a:pPr lvl="0"/>
            <a:r>
              <a:rPr lang="sk-SK" sz="1200" u="sng" dirty="0" smtClean="0"/>
              <a:t>15. HK ostal na stupňoch.</a:t>
            </a:r>
          </a:p>
          <a:p>
            <a:r>
              <a:rPr lang="sk-SK" sz="1200" dirty="0" smtClean="0"/>
              <a:t>Pokúsime sa </a:t>
            </a:r>
            <a:r>
              <a:rPr lang="sk-SK" sz="1200" dirty="0" err="1" smtClean="0"/>
              <a:t>skrokovať</a:t>
            </a:r>
            <a:r>
              <a:rPr lang="sk-SK" sz="1200" dirty="0" smtClean="0"/>
              <a:t> HK striedavým vypínaním ističov P1-4, P2-4 na motorovom vozni na ktorom ostal HK na stupňoch. V prípade, že HK sa nedá takto </a:t>
            </a:r>
            <a:r>
              <a:rPr lang="sk-SK" sz="1200" dirty="0" err="1" smtClean="0"/>
              <a:t>skrokovať</a:t>
            </a:r>
            <a:r>
              <a:rPr lang="sk-SK" sz="1200" dirty="0" smtClean="0"/>
              <a:t>, vyradíme príslušný motorový vozeň (vypnúť spínač riadenia a MG prepnúť na „Núdzovo“).</a:t>
            </a:r>
          </a:p>
          <a:p>
            <a:pPr lvl="0"/>
            <a:r>
              <a:rPr lang="sk-SK" sz="1200" u="sng" dirty="0" smtClean="0"/>
              <a:t>16. Nekúri celá súprava, idú len ventilátory</a:t>
            </a:r>
            <a:endParaRPr lang="sk-SK" sz="1200" dirty="0" smtClean="0"/>
          </a:p>
          <a:p>
            <a:r>
              <a:rPr lang="sk-SK" sz="1200" dirty="0" smtClean="0"/>
              <a:t>Vypnutý istič P1-75 v </a:t>
            </a:r>
            <a:r>
              <a:rPr lang="sk-SK" sz="1200" dirty="0" err="1" smtClean="0"/>
              <a:t>BROTe</a:t>
            </a:r>
            <a:r>
              <a:rPr lang="sk-SK" sz="1200" dirty="0" smtClean="0"/>
              <a:t> na riadiacom vozni, znečistené dotyky 8V11-4.</a:t>
            </a:r>
          </a:p>
          <a:p>
            <a:pPr lvl="0"/>
            <a:r>
              <a:rPr lang="sk-SK" sz="1200" u="sng" dirty="0" smtClean="0"/>
              <a:t>17. V polohe automat nekúri príslušný vozeň</a:t>
            </a:r>
          </a:p>
          <a:p>
            <a:r>
              <a:rPr lang="sk-SK" sz="1200" dirty="0" smtClean="0"/>
              <a:t>Nesvieti červená kontrolka. Prerušená tavná poistka P13-75 (P14-75). Prepnúť do polohy „ručne 1/1 alebo 1/2”</a:t>
            </a:r>
          </a:p>
          <a:p>
            <a:pPr lvl="0"/>
            <a:r>
              <a:rPr lang="sk-SK" sz="1200" u="sng" dirty="0" smtClean="0"/>
              <a:t>18. Nekúri motorový vozeň + príslušne vozne</a:t>
            </a:r>
          </a:p>
          <a:p>
            <a:r>
              <a:rPr lang="sk-SK" sz="1200" dirty="0" smtClean="0"/>
              <a:t>Prepálená VN poistka P6-1, 60A</a:t>
            </a:r>
          </a:p>
          <a:p>
            <a:pPr lvl="0"/>
            <a:r>
              <a:rPr lang="sk-SK" sz="1200" u="sng" dirty="0" smtClean="0"/>
              <a:t>19. Kontrolky kúrenia svietia, vozeň nekúri</a:t>
            </a:r>
          </a:p>
          <a:p>
            <a:r>
              <a:rPr lang="sk-SK" sz="1200" dirty="0" smtClean="0"/>
              <a:t>Prepálené príslušné poistky vetiev P2-2, P3-2, P4-2, P5-2.</a:t>
            </a:r>
          </a:p>
          <a:p>
            <a:pPr lvl="0"/>
            <a:r>
              <a:rPr lang="sk-SK" sz="1200" u="sng" dirty="0" smtClean="0"/>
              <a:t>20. Po vypnutí kompresora uniká vzduch cez EPV</a:t>
            </a:r>
          </a:p>
          <a:p>
            <a:r>
              <a:rPr lang="sk-SK" sz="1200" dirty="0" smtClean="0"/>
              <a:t>Zaseknutá spätná záklopka na výtlačnom potrubí kompresora.</a:t>
            </a:r>
          </a:p>
          <a:p>
            <a:endParaRPr lang="sk-SK" sz="1200" dirty="0" smtClean="0"/>
          </a:p>
          <a:p>
            <a:endParaRPr lang="sk-SK" sz="1200" dirty="0" smtClean="0"/>
          </a:p>
          <a:p>
            <a:endParaRPr lang="sk-SK" sz="1200" dirty="0" smtClean="0"/>
          </a:p>
          <a:p>
            <a:endParaRPr lang="sk-SK" sz="1200" dirty="0"/>
          </a:p>
        </p:txBody>
      </p:sp>
    </p:spTree>
    <p:extLst>
      <p:ext uri="{BB962C8B-B14F-4D97-AF65-F5344CB8AC3E}">
        <p14:creationId xmlns:p14="http://schemas.microsoft.com/office/powerpoint/2010/main" val="181209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D4AC-4FE2-4DF5-B463-7B72351309C3}" type="slidenum">
              <a:rPr lang="sk-SK" smtClean="0"/>
              <a:pPr/>
              <a:t>9</a:t>
            </a:fld>
            <a:endParaRPr lang="sk-SK"/>
          </a:p>
        </p:txBody>
      </p:sp>
      <p:sp>
        <p:nvSpPr>
          <p:cNvPr id="3" name="BlokTextu 2"/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k-SK" sz="1200" u="sng" dirty="0" smtClean="0"/>
              <a:t>21. Vo vloženom vozni ovládacie valce dverí bez vzduchu</a:t>
            </a:r>
          </a:p>
          <a:p>
            <a:r>
              <a:rPr lang="sk-SK" sz="1200" dirty="0" smtClean="0"/>
              <a:t>Zamrznutý alebo zaseknutý </a:t>
            </a:r>
            <a:r>
              <a:rPr lang="sk-SK" sz="1200" dirty="0" err="1" smtClean="0"/>
              <a:t>škrtič</a:t>
            </a:r>
            <a:r>
              <a:rPr lang="sk-SK" sz="1200" dirty="0" smtClean="0"/>
              <a:t> alebo </a:t>
            </a:r>
            <a:r>
              <a:rPr lang="sk-SK" sz="1200" dirty="0" err="1" smtClean="0"/>
              <a:t>prepúšťač</a:t>
            </a:r>
            <a:r>
              <a:rPr lang="sk-SK" sz="1200" dirty="0" smtClean="0"/>
              <a:t> pred a za vzduchojemom napájacieho potrubia. Stačí slabý ohrev, alebo poklepanie.</a:t>
            </a:r>
          </a:p>
          <a:p>
            <a:pPr lvl="0"/>
            <a:r>
              <a:rPr lang="sk-SK" sz="1200" u="sng" dirty="0" smtClean="0"/>
              <a:t>22. Nespína stýkač spotreby S4-2</a:t>
            </a:r>
            <a:endParaRPr lang="sk-SK" sz="1200" dirty="0" smtClean="0"/>
          </a:p>
          <a:p>
            <a:r>
              <a:rPr lang="sk-SK" sz="1200" dirty="0" smtClean="0"/>
              <a:t>Znečistené blokovacie dotyky stýkačov štartu MG S1-2 a S2-2.</a:t>
            </a:r>
            <a:endParaRPr lang="sk-SK" sz="1200" u="sng" dirty="0" smtClean="0"/>
          </a:p>
          <a:p>
            <a:r>
              <a:rPr lang="sk-SK" sz="1200" b="1" u="sng" dirty="0" smtClean="0"/>
              <a:t>Postup pri uviaznutí „HK“ na stupňoch</a:t>
            </a:r>
          </a:p>
          <a:p>
            <a:r>
              <a:rPr lang="sk-SK" sz="1200" i="1" dirty="0" smtClean="0"/>
              <a:t>Na zamedzenie vzniku požiaru pri </a:t>
            </a:r>
            <a:r>
              <a:rPr lang="sk-SK" sz="1200" i="1" dirty="0" err="1" smtClean="0"/>
              <a:t>motorgenerátorickom</a:t>
            </a:r>
            <a:r>
              <a:rPr lang="sk-SK" sz="1200" i="1" dirty="0" smtClean="0"/>
              <a:t> chode trakčných motorov je nutné dodržať nasledovný postup:</a:t>
            </a:r>
          </a:p>
          <a:p>
            <a:pPr lvl="0"/>
            <a:r>
              <a:rPr lang="sk-SK" sz="1200" b="1" dirty="0" smtClean="0"/>
              <a:t>1. </a:t>
            </a:r>
            <a:r>
              <a:rPr lang="sk-SK" sz="1200" dirty="0" smtClean="0"/>
              <a:t>Keď aj po opätovnom prestavení páky riadiaceho </a:t>
            </a:r>
            <a:r>
              <a:rPr lang="sk-SK" sz="1200" dirty="0" err="1" smtClean="0"/>
              <a:t>kontroléra</a:t>
            </a:r>
            <a:r>
              <a:rPr lang="sk-SK" sz="1200" dirty="0" smtClean="0"/>
              <a:t> do nuly zostane niektorý „HK“ na stupňoch, rušňovodič ihneď stlačí  asi na dobu jednej sekundy tlačidlo Štartu „MG“. Na motorovom vozni na ktorom ostal „HK“ na stupňoch dôjde k vypnutiu hlavného vypínača odpadnutím relé B6-4. Pretože je „HK“ na stupňoch, je zopnutý aj vačkový spínač 6V04-4 alebo 10V04-4 za číselníkom „HK". Cez </a:t>
            </a:r>
            <a:r>
              <a:rPr lang="sk-SK" sz="1200" dirty="0" err="1" smtClean="0"/>
              <a:t>kľudový</a:t>
            </a:r>
            <a:r>
              <a:rPr lang="sk-SK" sz="1200" dirty="0" smtClean="0"/>
              <a:t> dotyk 4B6-4 budú napájané cievky relé B9-4 a B10-4, ktoré zopnú. Po zopnutí relé B9-4 odblokujú západky v riadiacom pulte na stanovišti motorového vozňa na ktorom ostal „HK" na stupňoch (počuť klepnutie). Po zopnutí relé B10-4 rozpojí svoj </a:t>
            </a:r>
            <a:r>
              <a:rPr lang="sk-SK" sz="1200" dirty="0" err="1" smtClean="0"/>
              <a:t>kľudový</a:t>
            </a:r>
            <a:r>
              <a:rPr lang="sk-SK" sz="1200" dirty="0" smtClean="0"/>
              <a:t> dotyk 2B10-4 a preruší napájanie EPV ventilov z1Z09-4 a z2Z09-4 prepínača </a:t>
            </a:r>
            <a:r>
              <a:rPr lang="sk-SK" sz="1200" dirty="0" err="1" smtClean="0"/>
              <a:t>jazdy-brzdy</a:t>
            </a:r>
            <a:r>
              <a:rPr lang="sk-SK" sz="1200" dirty="0" smtClean="0"/>
              <a:t> (J-O-B), preto dôjde k jeho prestaveniu do nuly a tým k prerušeniu trakčného obvodu.</a:t>
            </a:r>
          </a:p>
          <a:p>
            <a:pPr lvl="0"/>
            <a:r>
              <a:rPr lang="sk-SK" sz="1200" b="1" dirty="0" smtClean="0"/>
              <a:t>2. </a:t>
            </a:r>
            <a:r>
              <a:rPr lang="sk-SK" sz="1200" dirty="0" smtClean="0"/>
              <a:t>Pokiaľ relé B9-4 a B10-4 nezopnú (</a:t>
            </a:r>
            <a:r>
              <a:rPr lang="sk-SK" sz="1200" dirty="0" err="1" smtClean="0"/>
              <a:t>vadný</a:t>
            </a:r>
            <a:r>
              <a:rPr lang="sk-SK" sz="1200" dirty="0" smtClean="0"/>
              <a:t> dotyk 4B6-4) je potrebné vypnúť hlavný vypínač ovládačom A7 (kľúčik), kedy rozopnú všetky relé B7-4, ktoré svojím </a:t>
            </a:r>
            <a:r>
              <a:rPr lang="sk-SK" sz="1200" dirty="0" err="1" smtClean="0"/>
              <a:t>kľudovým</a:t>
            </a:r>
            <a:r>
              <a:rPr lang="sk-SK" sz="1200" dirty="0" smtClean="0"/>
              <a:t> dotykom 2B7-4 zapojeným paralelne k dotyku 4B6-4 zabezpečí napájanie relé B9-4 a B10-4 na motorovom vozni ktorý ostal na stupňoch.</a:t>
            </a:r>
          </a:p>
          <a:p>
            <a:pPr lvl="0"/>
            <a:r>
              <a:rPr lang="sk-SK" sz="1200" b="1" dirty="0" smtClean="0"/>
              <a:t>3. </a:t>
            </a:r>
            <a:r>
              <a:rPr lang="sk-SK" sz="1200" dirty="0" smtClean="0"/>
              <a:t>Ak došlo k poruche na obsadenom motorovom vozni, keď ostal „HK“ na stupňoch:</a:t>
            </a:r>
          </a:p>
          <a:p>
            <a:pPr lvl="0"/>
            <a:r>
              <a:rPr lang="sk-SK" sz="1200" dirty="0" smtClean="0"/>
              <a:t>Pokiaľ je možné pomocou ističov P1-4 a P2-4 </a:t>
            </a:r>
            <a:r>
              <a:rPr lang="sk-SK" sz="1200" dirty="0" err="1" smtClean="0"/>
              <a:t>skrokuje</a:t>
            </a:r>
            <a:r>
              <a:rPr lang="sk-SK" sz="1200" dirty="0" smtClean="0"/>
              <a:t> „HK“ do nuly.</a:t>
            </a:r>
          </a:p>
          <a:p>
            <a:pPr lvl="0"/>
            <a:r>
              <a:rPr lang="sk-SK" sz="1200" dirty="0" err="1" smtClean="0"/>
              <a:t>Prestavi</a:t>
            </a:r>
            <a:r>
              <a:rPr lang="sk-SK" sz="1200" dirty="0" smtClean="0"/>
              <a:t> spínač riadenia V2-4 do nuly (v prípade nemožnosti prestavenia vypne a zapne istič P2-4).</a:t>
            </a:r>
          </a:p>
          <a:p>
            <a:pPr lvl="0"/>
            <a:r>
              <a:rPr lang="sk-SK" sz="1200" dirty="0" smtClean="0"/>
              <a:t>Prepne vačkový spínač V2-25 do polohy „MG - núdzovo“ resp. „MG - susedný“.</a:t>
            </a:r>
          </a:p>
          <a:p>
            <a:pPr lvl="0"/>
            <a:r>
              <a:rPr lang="sk-SK" sz="1200" dirty="0" smtClean="0"/>
              <a:t>Znovu zapne hlavný vypínač a po sprevádzkovaní pokračuje v jazde.</a:t>
            </a:r>
          </a:p>
          <a:p>
            <a:pPr lvl="0"/>
            <a:r>
              <a:rPr lang="sk-SK" sz="1200" b="1" dirty="0" smtClean="0"/>
              <a:t>4</a:t>
            </a:r>
            <a:r>
              <a:rPr lang="sk-SK" sz="1200" dirty="0" smtClean="0"/>
              <a:t>. Ak došlo k poruche na neobsadenom motorovom vozni, keď ostal „HK“ na stupňoch v polohe „JAZDA“:</a:t>
            </a:r>
          </a:p>
          <a:p>
            <a:r>
              <a:rPr lang="sk-SK" sz="1200" dirty="0" smtClean="0"/>
              <a:t>Vypne hlavné vypínače ovládačom A7 ( kľúčikom ), po znovu zapnutí hlavného vypínača a sprevádzkovaní motorového vozňa, po rozbehu ventilátorov na signálnom paneli ostane svietiť signalizácia „Porucha ventilácie“. Vypne a znovu zapne istič P2-4, tým sa táto signalizácia anuluje a ďalej pokračuje vjazde. Zváži kedy podľa dĺžky pobytu pôjde vyradiť motorový vozeň.</a:t>
            </a:r>
          </a:p>
          <a:p>
            <a:pPr lvl="0"/>
            <a:r>
              <a:rPr lang="sk-SK" sz="1200" b="1" dirty="0" smtClean="0"/>
              <a:t>5. </a:t>
            </a:r>
            <a:r>
              <a:rPr lang="sk-SK" sz="1200" dirty="0" smtClean="0"/>
              <a:t>Ak došlo k poruche na neobsadenom motorovom vozni, keď ostal „HK“ na stupňoch v polohe „BRZDA“:</a:t>
            </a:r>
          </a:p>
          <a:p>
            <a:r>
              <a:rPr lang="sk-SK" sz="1200" dirty="0" smtClean="0"/>
              <a:t>Po zastavení vlaku ihneď vypne hlavné vypínače ovládačom A7 (kľúčikom ) a prejde na neobsadené stanovište (riadená), kde vykoná úkony podľa bodu 3b až 3c. Po návrate na stanovište (riadiaca) sprevádzkuje motorový vozeň a pokračuje vjazde.</a:t>
            </a:r>
          </a:p>
          <a:p>
            <a:pPr lvl="0"/>
            <a:r>
              <a:rPr lang="sk-SK" sz="1200" b="1" dirty="0" smtClean="0"/>
              <a:t>6. </a:t>
            </a:r>
            <a:r>
              <a:rPr lang="sk-SK" sz="1200" dirty="0" smtClean="0"/>
              <a:t>Pri dvoch spojených jednotkách vyzve rušňovodiča riadenej (zadnej) jednotky, aby ihneď vykonal úkony podľa bodu 3b až 3c.</a:t>
            </a:r>
          </a:p>
          <a:p>
            <a:pPr lvl="0"/>
            <a:r>
              <a:rPr lang="sk-SK" sz="1200" b="1" dirty="0" smtClean="0"/>
              <a:t>7. </a:t>
            </a:r>
            <a:r>
              <a:rPr lang="sk-SK" sz="1200" dirty="0" smtClean="0"/>
              <a:t>Prestavením spínača riadenia V2-4 do nuly dôjde k strate napájania relé B18-4 alebo B19-4 a tým aj EPV 8VZ meniča smeru 1Z07-4 a 2Z07-4 pre smer „vpred“ alebo „vzad“. </a:t>
            </a:r>
            <a:r>
              <a:rPr lang="sk-SK" sz="1200" dirty="0" err="1" smtClean="0"/>
              <a:t>Kľudové</a:t>
            </a:r>
            <a:r>
              <a:rPr lang="sk-SK" sz="1200" dirty="0" smtClean="0"/>
              <a:t> dotyky relé 2B18-4 a 2B19-4, uzavrú obvod pre napájanie EPV 8VZ z3Z07-4, ktorý prestaví menič smeru do nuly a tým dôjde k ďalšiemu prerušeniu trakčného obvodu.</a:t>
            </a:r>
          </a:p>
          <a:p>
            <a:pPr lvl="0"/>
            <a:r>
              <a:rPr lang="sk-SK" sz="1200" b="1" dirty="0" smtClean="0"/>
              <a:t>8</a:t>
            </a:r>
            <a:r>
              <a:rPr lang="sk-SK" sz="1200" dirty="0" smtClean="0"/>
              <a:t>. Ak počas jazdy dôjde k signalizácii „Porucha ventilácie“ a nevypne hlavný vypínač do šiestich sekúnd - vyradiť motorový vozeň z činnosti!</a:t>
            </a:r>
          </a:p>
          <a:p>
            <a:endParaRPr lang="sk-SK" sz="1200" dirty="0"/>
          </a:p>
        </p:txBody>
      </p:sp>
    </p:spTree>
    <p:extLst>
      <p:ext uri="{BB962C8B-B14F-4D97-AF65-F5344CB8AC3E}">
        <p14:creationId xmlns:p14="http://schemas.microsoft.com/office/powerpoint/2010/main" val="2105545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kutíva">
  <a:themeElements>
    <a:clrScheme name="Exekutíva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kutíva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kutív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1573</TotalTime>
  <Words>1850</Words>
  <Application>Microsoft Office PowerPoint</Application>
  <PresentationFormat>Prezentácia na obrazovke (4:3)</PresentationFormat>
  <Paragraphs>379</Paragraphs>
  <Slides>40</Slides>
  <Notes>1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40</vt:i4>
      </vt:variant>
    </vt:vector>
  </HeadingPairs>
  <TitlesOfParts>
    <vt:vector size="41" baseType="lpstr">
      <vt:lpstr>Exekutíva</vt:lpstr>
      <vt:lpstr> Elektrická jednotka radu 460  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Elektrický akumulátorový rušeň 199</dc:title>
  <dc:creator>Kobrtek Eduard</dc:creator>
  <cp:lastModifiedBy>Kobrtek Eduard</cp:lastModifiedBy>
  <cp:revision>161</cp:revision>
  <dcterms:created xsi:type="dcterms:W3CDTF">2016-01-25T10:26:03Z</dcterms:created>
  <dcterms:modified xsi:type="dcterms:W3CDTF">2016-03-30T11:01:36Z</dcterms:modified>
</cp:coreProperties>
</file>